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92" r:id="rId4"/>
    <p:sldId id="285" r:id="rId5"/>
    <p:sldId id="291" r:id="rId6"/>
    <p:sldId id="287" r:id="rId7"/>
    <p:sldId id="259" r:id="rId8"/>
    <p:sldId id="284" r:id="rId9"/>
    <p:sldId id="262" r:id="rId10"/>
    <p:sldId id="288" r:id="rId11"/>
    <p:sldId id="289" r:id="rId12"/>
    <p:sldId id="290" r:id="rId13"/>
    <p:sldId id="263" r:id="rId14"/>
    <p:sldId id="277" r:id="rId1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51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0A0A89F0-ECDB-45DB-893C-087A52871EC6}" type="datetimeFigureOut">
              <a:rPr lang="zh-CN" altLang="en-US"/>
              <a:pPr>
                <a:defRPr/>
              </a:pPr>
              <a:t>2017/12/2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C2F3A3A-193C-45D3-A72D-7E4E85B11F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830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CC038835-2D3F-45C9-B683-A6D04B998100}" type="slidenum">
              <a:rPr lang="zh-CN"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3884615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377" tIns="44688" rIns="89377" bIns="44688" anchor="b"/>
          <a:lstStyle/>
          <a:p>
            <a:pPr algn="r" defTabSz="890588"/>
            <a:fld id="{42ED8688-A9C4-4AFF-964C-0A4E70A32CF3}" type="slidenum">
              <a:rPr lang="en-US" altLang="zh-TW" sz="1200"/>
              <a:pPr algn="r" defTabSz="890588"/>
              <a:t>3</a:t>
            </a:fld>
            <a:endParaRPr lang="en-US" altLang="zh-TW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7587" cy="3430588"/>
          </a:xfrm>
          <a:prstGeom prst="rect">
            <a:avLst/>
          </a:prstGeom>
          <a:ln>
            <a:solidFill>
              <a:srgbClr val="000000"/>
            </a:solidFill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082" tIns="45041" rIns="90082" bIns="45041"/>
          <a:lstStyle/>
          <a:p>
            <a:pPr marL="227013" indent="-227013" eaLnBrk="1" hangingPunct="1"/>
            <a:endParaRPr kumimoji="0" lang="zh-TW" altLang="en-US" dirty="0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8C055-7102-4A64-9E4D-3F3D1B5FA7E8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BB050-56BE-48F9-AA62-75F249BE467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8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51768-760A-45EE-B6E1-D88AC2CEE7C8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81F01-B6D6-4EC0-9BF2-355133AC19F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3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455E1-1A0C-47A5-BA66-756159A8CA44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C3246-4A1C-47A4-BE0F-D9D031E8E0B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933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219A9-F19D-424B-AF69-F7E959550C34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C7FAC-642D-465F-A944-5DF85ACC410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927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6712" y="857235"/>
            <a:ext cx="10972800" cy="5000625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59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14DE-3ACE-4488-892B-5F8D03BBA0C9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FA27E-910D-4EAB-85DE-E5B4ED9FD69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81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B9780-3D9A-4A93-98BD-248700EC62E3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106AA-B533-4A05-8EA7-B30427FD2E4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8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E5FD9-0D1D-4F69-8DF8-7CC7480E1F45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A8ECD-5C5C-4FB7-87E4-4A5DEF52169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1C286-9558-4C82-8B48-D2548061D598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B0898-841A-468B-ABC7-639DB1B573C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1ED8E-1718-4F0B-8593-2CDE31BC2880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92E700-0708-4E9E-B02F-5955D5654CB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7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9FA96-75A1-4DED-923D-EC7D5C0D128B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8A0A1-B8B9-4916-88D3-4C92D22954B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05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6400DD-2A68-4212-B1CF-D9BEA7D25C08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9F8CB-2E10-4AD1-87C0-135979E8ECB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5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4091A-A98F-4B94-9A7A-40643618FE84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72B2D-5AEF-4721-AF85-24EB0554285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3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 Light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0781C74-63AD-41BD-A386-C3E0D9203149}" type="datetime1">
              <a:rPr lang="zh-CN" altLang="en-US"/>
              <a:pPr>
                <a:defRPr/>
              </a:pPr>
              <a:t>2017/12/2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BE1D6A3-1D45-4FED-B170-25D8170D9DA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任意多边形 23"/>
          <p:cNvSpPr>
            <a:spLocks noChangeArrowheads="1"/>
          </p:cNvSpPr>
          <p:nvPr/>
        </p:nvSpPr>
        <p:spPr bwMode="auto">
          <a:xfrm rot="1800000" flipV="1">
            <a:off x="8205754" y="3508375"/>
            <a:ext cx="2027237" cy="4133850"/>
          </a:xfrm>
          <a:custGeom>
            <a:avLst/>
            <a:gdLst>
              <a:gd name="T0" fmla="*/ 0 w 2026880"/>
              <a:gd name="T1" fmla="*/ 4133720 h 4133980"/>
              <a:gd name="T2" fmla="*/ 2027594 w 2026880"/>
              <a:gd name="T3" fmla="*/ 2963574 h 4133980"/>
              <a:gd name="T4" fmla="*/ 2027594 w 2026880"/>
              <a:gd name="T5" fmla="*/ 1170146 h 4133980"/>
              <a:gd name="T6" fmla="*/ 0 w 2026880"/>
              <a:gd name="T7" fmla="*/ 0 h 4133980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4133980"/>
              <a:gd name="T14" fmla="*/ 2026880 w 2026880"/>
              <a:gd name="T15" fmla="*/ 4133980 h 41339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4133980">
                <a:moveTo>
                  <a:pt x="0" y="4133980"/>
                </a:moveTo>
                <a:lnTo>
                  <a:pt x="2026880" y="2963760"/>
                </a:lnTo>
                <a:lnTo>
                  <a:pt x="2026880" y="1170220"/>
                </a:lnTo>
                <a:lnTo>
                  <a:pt x="0" y="0"/>
                </a:lnTo>
                <a:lnTo>
                  <a:pt x="0" y="4133980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1" name="任意多边形 21"/>
          <p:cNvSpPr>
            <a:spLocks noChangeArrowheads="1"/>
          </p:cNvSpPr>
          <p:nvPr/>
        </p:nvSpPr>
        <p:spPr bwMode="auto">
          <a:xfrm rot="19800000">
            <a:off x="8675654" y="-935038"/>
            <a:ext cx="2027237" cy="6399213"/>
          </a:xfrm>
          <a:custGeom>
            <a:avLst/>
            <a:gdLst>
              <a:gd name="T0" fmla="*/ 0 w 2026880"/>
              <a:gd name="T1" fmla="*/ 0 h 6399694"/>
              <a:gd name="T2" fmla="*/ 2027594 w 2026880"/>
              <a:gd name="T3" fmla="*/ 1170044 h 6399694"/>
              <a:gd name="T4" fmla="*/ 2027594 w 2026880"/>
              <a:gd name="T5" fmla="*/ 5228688 h 6399694"/>
              <a:gd name="T6" fmla="*/ 0 w 2026880"/>
              <a:gd name="T7" fmla="*/ 6398732 h 6399694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6399694"/>
              <a:gd name="T14" fmla="*/ 2026880 w 2026880"/>
              <a:gd name="T15" fmla="*/ 6399694 h 63996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6399694">
                <a:moveTo>
                  <a:pt x="0" y="0"/>
                </a:moveTo>
                <a:lnTo>
                  <a:pt x="2026880" y="1170220"/>
                </a:lnTo>
                <a:lnTo>
                  <a:pt x="2026880" y="5229474"/>
                </a:lnTo>
                <a:lnTo>
                  <a:pt x="0" y="6399694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2" name="文本框 24"/>
          <p:cNvSpPr>
            <a:spLocks noChangeArrowheads="1"/>
          </p:cNvSpPr>
          <p:nvPr/>
        </p:nvSpPr>
        <p:spPr bwMode="auto">
          <a:xfrm>
            <a:off x="1320799" y="1607000"/>
            <a:ext cx="66325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8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MLB</a:t>
            </a:r>
            <a:r>
              <a:rPr lang="zh-CN" altLang="en-US" sz="4800" b="1" dirty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實</a:t>
            </a:r>
            <a:r>
              <a:rPr lang="zh-CN" altLang="en-US" sz="48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時數據採集系統</a:t>
            </a:r>
            <a:endParaRPr lang="en-US" altLang="zh-CN" sz="4800" b="1" dirty="0">
              <a:solidFill>
                <a:srgbClr val="20273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  <p:sp>
        <p:nvSpPr>
          <p:cNvPr id="2053" name="文本框 25"/>
          <p:cNvSpPr>
            <a:spLocks noChangeArrowheads="1"/>
          </p:cNvSpPr>
          <p:nvPr/>
        </p:nvSpPr>
        <p:spPr bwMode="auto">
          <a:xfrm>
            <a:off x="7953341" y="5384800"/>
            <a:ext cx="18589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7200" b="1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2017</a:t>
            </a:r>
            <a:endParaRPr lang="zh-CN" altLang="en-US" sz="7200" b="1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2054" name="文本框 24"/>
          <p:cNvSpPr>
            <a:spLocks noChangeArrowheads="1"/>
          </p:cNvSpPr>
          <p:nvPr/>
        </p:nvSpPr>
        <p:spPr bwMode="auto">
          <a:xfrm>
            <a:off x="1524000" y="4338638"/>
            <a:ext cx="58197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所屬部門</a:t>
            </a:r>
            <a:r>
              <a:rPr lang="zh-CN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：</a:t>
            </a:r>
            <a:r>
              <a:rPr lang="en-US" altLang="zh-TW" sz="2400" b="1" dirty="0" err="1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iDPBG</a:t>
            </a:r>
            <a:r>
              <a:rPr lang="en-US" altLang="zh-TW" sz="2400" b="1" dirty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 EERF MLB </a:t>
            </a:r>
            <a:r>
              <a:rPr lang="zh-TW" altLang="en-US" sz="2400" b="1" dirty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軟件開</a:t>
            </a:r>
            <a:r>
              <a:rPr lang="zh-TW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發課</a:t>
            </a:r>
            <a:endParaRPr lang="en-US" altLang="zh-TW" sz="2400" b="1" dirty="0" smtClean="0">
              <a:solidFill>
                <a:srgbClr val="202731"/>
              </a:solidFill>
              <a:latin typeface="方正姚体" pitchFamily="2" charset="-122"/>
              <a:ea typeface="方正姚体" pitchFamily="2" charset="-122"/>
            </a:endParaRPr>
          </a:p>
          <a:p>
            <a:pPr eaLnBrk="1" hangingPunct="1"/>
            <a:r>
              <a:rPr lang="zh-CN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指</a:t>
            </a:r>
            <a:r>
              <a:rPr lang="zh-CN" altLang="en-US" sz="2400" b="1" dirty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導主管</a:t>
            </a:r>
            <a:r>
              <a:rPr lang="zh-CN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：高易韜，朱建國，柯恒英</a:t>
            </a:r>
            <a:endParaRPr lang="en-US" altLang="zh-CN" sz="2400" b="1" dirty="0" smtClean="0">
              <a:solidFill>
                <a:srgbClr val="202731"/>
              </a:solidFill>
              <a:latin typeface="方正姚体" pitchFamily="2" charset="-122"/>
              <a:ea typeface="方正姚体" pitchFamily="2" charset="-122"/>
            </a:endParaRPr>
          </a:p>
          <a:p>
            <a:pPr eaLnBrk="1" hangingPunct="1"/>
            <a:r>
              <a:rPr lang="zh-CN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開發人員：</a:t>
            </a:r>
            <a:r>
              <a:rPr lang="en-US" altLang="zh-CN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IIDM  </a:t>
            </a:r>
            <a:r>
              <a:rPr lang="zh-CN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開發團隊</a:t>
            </a:r>
            <a:endParaRPr lang="en-US" altLang="zh-CN" sz="2400" b="1" dirty="0" smtClean="0">
              <a:solidFill>
                <a:srgbClr val="202731"/>
              </a:solidFill>
              <a:latin typeface="方正姚体" pitchFamily="2" charset="-122"/>
              <a:ea typeface="方正姚体" pitchFamily="2" charset="-122"/>
            </a:endParaRPr>
          </a:p>
          <a:p>
            <a:pPr eaLnBrk="1" hangingPunct="1"/>
            <a:r>
              <a:rPr lang="zh-CN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時    間</a:t>
            </a:r>
            <a:r>
              <a:rPr lang="zh-CN" altLang="en-US" sz="2400" b="1" dirty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：</a:t>
            </a:r>
            <a:r>
              <a:rPr lang="en-US" altLang="zh-CN" sz="2400" b="1" dirty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2017</a:t>
            </a:r>
            <a:r>
              <a:rPr lang="zh-CN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年</a:t>
            </a:r>
            <a:r>
              <a:rPr lang="en-US" altLang="zh-CN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11</a:t>
            </a:r>
            <a:r>
              <a:rPr lang="zh-CN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月</a:t>
            </a:r>
            <a:r>
              <a:rPr lang="en-US" altLang="zh-CN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25</a:t>
            </a:r>
            <a:r>
              <a:rPr lang="zh-CN" altLang="en-US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日</a:t>
            </a:r>
            <a:endParaRPr lang="en-US" altLang="zh-CN" sz="2400" b="1" dirty="0">
              <a:solidFill>
                <a:srgbClr val="202731"/>
              </a:solidFill>
              <a:latin typeface="方正姚体" pitchFamily="2" charset="-122"/>
              <a:ea typeface="方正姚体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聯繫方式：</a:t>
            </a:r>
            <a:r>
              <a:rPr lang="en-US" altLang="zh-CN" sz="2400" b="1" dirty="0" smtClean="0">
                <a:solidFill>
                  <a:srgbClr val="202731"/>
                </a:solidFill>
                <a:latin typeface="方正姚体" pitchFamily="2" charset="-122"/>
                <a:ea typeface="方正姚体" pitchFamily="2" charset="-122"/>
              </a:rPr>
              <a:t>568-86227</a:t>
            </a:r>
            <a:endParaRPr lang="zh-CN" altLang="en-US" sz="2400" b="1" dirty="0">
              <a:solidFill>
                <a:srgbClr val="202731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862703"/>
            <a:ext cx="8101071" cy="3833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902850"/>
            <a:ext cx="8101071" cy="38048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7" y="2873816"/>
            <a:ext cx="8101071" cy="3833865"/>
          </a:xfrm>
          <a:prstGeom prst="rect">
            <a:avLst/>
          </a:prstGeom>
        </p:spPr>
      </p:pic>
      <p:sp>
        <p:nvSpPr>
          <p:cNvPr id="23" name="矩形 17"/>
          <p:cNvSpPr>
            <a:spLocks noChangeArrowheads="1"/>
          </p:cNvSpPr>
          <p:nvPr/>
        </p:nvSpPr>
        <p:spPr bwMode="auto">
          <a:xfrm>
            <a:off x="8449649" y="2655810"/>
            <a:ext cx="3742335" cy="4202190"/>
          </a:xfrm>
          <a:prstGeom prst="rect">
            <a:avLst/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1" name="平行四边形 30"/>
          <p:cNvSpPr>
            <a:spLocks noChangeArrowheads="1"/>
          </p:cNvSpPr>
          <p:nvPr/>
        </p:nvSpPr>
        <p:spPr bwMode="auto">
          <a:xfrm rot="10800000" flipH="1">
            <a:off x="8719796" y="1422398"/>
            <a:ext cx="3472188" cy="1204687"/>
          </a:xfrm>
          <a:prstGeom prst="parallelogram">
            <a:avLst>
              <a:gd name="adj" fmla="val 0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grpSp>
        <p:nvGrpSpPr>
          <p:cNvPr id="11267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1277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8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9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11268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1274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5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6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11272" name="矩形 28"/>
          <p:cNvSpPr>
            <a:spLocks noChangeArrowheads="1"/>
          </p:cNvSpPr>
          <p:nvPr/>
        </p:nvSpPr>
        <p:spPr bwMode="auto">
          <a:xfrm>
            <a:off x="9079412" y="1701575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600" b="1" dirty="0" smtClean="0">
                <a:solidFill>
                  <a:srgbClr val="FCFCFC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4.1 </a:t>
            </a:r>
            <a:r>
              <a:rPr lang="zh-CN" altLang="en-US" sz="3600" b="1" dirty="0" smtClean="0">
                <a:solidFill>
                  <a:srgbClr val="FCFCFC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工站狀態</a:t>
            </a:r>
            <a:endParaRPr lang="zh-CN" altLang="en-US" sz="3600" b="1" dirty="0">
              <a:solidFill>
                <a:srgbClr val="FCFCFC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73" name="文本框 29"/>
          <p:cNvSpPr>
            <a:spLocks noChangeArrowheads="1"/>
          </p:cNvSpPr>
          <p:nvPr/>
        </p:nvSpPr>
        <p:spPr bwMode="auto">
          <a:xfrm>
            <a:off x="8680699" y="3135724"/>
            <a:ext cx="3353977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1.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测试工程师進入</a:t>
            </a:r>
            <a:r>
              <a:rPr lang="en-US" altLang="zh-CN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IIDM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系統實時了解任意工站當前投板情況，及工站測試狀況；</a:t>
            </a:r>
            <a:endParaRPr lang="zh-CN" altLang="en-US" sz="2000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zh-CN" altLang="en-US" sz="2000" b="1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19796" y="5105598"/>
            <a:ext cx="3277894" cy="12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2.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工站異常警報時，工程師可以第一時間作參考依據，對比判斷處理異常。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142" y="1989764"/>
            <a:ext cx="804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By Station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6142" y="1989764"/>
            <a:ext cx="810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By Station Histogram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6482" y="1969520"/>
            <a:ext cx="810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By </a:t>
            </a:r>
            <a:r>
              <a:rPr lang="en-US" altLang="zh-CN" sz="3600" b="1" dirty="0" err="1" smtClean="0">
                <a:latin typeface="微软雅黑" pitchFamily="34" charset="-122"/>
                <a:ea typeface="微软雅黑" pitchFamily="34" charset="-122"/>
              </a:rPr>
              <a:t>Config</a:t>
            </a:r>
            <a:endParaRPr lang="en-US" altLang="zh-CN" sz="3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平行四边形 30"/>
          <p:cNvSpPr>
            <a:spLocks noChangeArrowheads="1"/>
          </p:cNvSpPr>
          <p:nvPr/>
        </p:nvSpPr>
        <p:spPr bwMode="auto">
          <a:xfrm rot="7676462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32" name="文本框 24"/>
          <p:cNvSpPr>
            <a:spLocks noChangeArrowheads="1"/>
          </p:cNvSpPr>
          <p:nvPr/>
        </p:nvSpPr>
        <p:spPr bwMode="auto">
          <a:xfrm>
            <a:off x="5319449" y="158953"/>
            <a:ext cx="20185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推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廣擴展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sp>
        <p:nvSpPr>
          <p:cNvPr id="33" name="文本框 23"/>
          <p:cNvSpPr>
            <a:spLocks noChangeArrowheads="1"/>
          </p:cNvSpPr>
          <p:nvPr/>
        </p:nvSpPr>
        <p:spPr bwMode="auto">
          <a:xfrm>
            <a:off x="4778504" y="66619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  </a:t>
            </a: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4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7521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7" grpId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2" y="2703404"/>
            <a:ext cx="8153770" cy="409444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2" y="2709977"/>
            <a:ext cx="8153770" cy="40878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3" y="2709976"/>
            <a:ext cx="8153770" cy="4087877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2" y="2703404"/>
            <a:ext cx="8155411" cy="40944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2" y="2709977"/>
            <a:ext cx="8153770" cy="408787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2" name="矩形 17"/>
          <p:cNvSpPr>
            <a:spLocks noChangeArrowheads="1"/>
          </p:cNvSpPr>
          <p:nvPr/>
        </p:nvSpPr>
        <p:spPr bwMode="auto">
          <a:xfrm>
            <a:off x="8449649" y="2655810"/>
            <a:ext cx="3742335" cy="4202190"/>
          </a:xfrm>
          <a:prstGeom prst="rect">
            <a:avLst/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1" name="平行四边形 30"/>
          <p:cNvSpPr>
            <a:spLocks noChangeArrowheads="1"/>
          </p:cNvSpPr>
          <p:nvPr/>
        </p:nvSpPr>
        <p:spPr bwMode="auto">
          <a:xfrm rot="10800000" flipH="1">
            <a:off x="8719796" y="1422398"/>
            <a:ext cx="3472188" cy="1204687"/>
          </a:xfrm>
          <a:prstGeom prst="parallelogram">
            <a:avLst>
              <a:gd name="adj" fmla="val 0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grpSp>
        <p:nvGrpSpPr>
          <p:cNvPr id="11267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1277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8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9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11268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1274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5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6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11272" name="矩形 28"/>
          <p:cNvSpPr>
            <a:spLocks noChangeArrowheads="1"/>
          </p:cNvSpPr>
          <p:nvPr/>
        </p:nvSpPr>
        <p:spPr bwMode="auto">
          <a:xfrm>
            <a:off x="9079412" y="1701575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600" b="1" dirty="0" smtClean="0">
                <a:solidFill>
                  <a:srgbClr val="FCFCFC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4.2 </a:t>
            </a:r>
            <a:r>
              <a:rPr lang="zh-CN" altLang="en-US" sz="3600" b="1" dirty="0" smtClean="0">
                <a:solidFill>
                  <a:srgbClr val="FCFCFC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數據報告</a:t>
            </a:r>
            <a:endParaRPr lang="zh-CN" altLang="en-US" sz="3600" b="1" dirty="0">
              <a:solidFill>
                <a:srgbClr val="FCFCFC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73" name="文本框 29"/>
          <p:cNvSpPr>
            <a:spLocks noChangeArrowheads="1"/>
          </p:cNvSpPr>
          <p:nvPr/>
        </p:nvSpPr>
        <p:spPr bwMode="auto">
          <a:xfrm>
            <a:off x="8719796" y="3071584"/>
            <a:ext cx="3213282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1.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測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試報告可由</a:t>
            </a:r>
            <a:r>
              <a:rPr lang="en-US" altLang="zh-CN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IIDM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系統生成，無需手動整理計算，靈活度高，信息全面。   </a:t>
            </a:r>
            <a:endParaRPr lang="en-US" altLang="zh-CN" b="1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zh-CN" altLang="en-US" sz="2000" b="1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zh-CN" altLang="en-US" sz="2000" b="1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94686" y="5372534"/>
            <a:ext cx="3207441" cy="113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endParaRPr lang="en-US" altLang="zh-CN" b="1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3.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建立数据云存储，發掘數據潛在價值。   </a:t>
            </a:r>
            <a:endParaRPr lang="en-US" altLang="zh-CN" b="1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4790" y="1628996"/>
            <a:ext cx="383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Input Summary</a:t>
            </a:r>
          </a:p>
        </p:txBody>
      </p:sp>
      <p:sp>
        <p:nvSpPr>
          <p:cNvPr id="24" name="矩形 23"/>
          <p:cNvSpPr/>
          <p:nvPr/>
        </p:nvSpPr>
        <p:spPr>
          <a:xfrm>
            <a:off x="8787432" y="4276730"/>
            <a:ext cx="3207441" cy="113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endParaRPr lang="en-US" altLang="zh-CN" b="1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.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報告支持</a:t>
            </a:r>
            <a:r>
              <a:rPr lang="en-US" altLang="zh-CN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Super Notes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每天定時自動發送。</a:t>
            </a:r>
            <a:endParaRPr lang="en-US" altLang="zh-CN" b="1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50669" y="1628998"/>
            <a:ext cx="383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RF-Report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0669" y="1628997"/>
            <a:ext cx="383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Yield Report</a:t>
            </a:r>
          </a:p>
        </p:txBody>
      </p:sp>
      <p:sp>
        <p:nvSpPr>
          <p:cNvPr id="28" name="平行四边形 30"/>
          <p:cNvSpPr>
            <a:spLocks noChangeArrowheads="1"/>
          </p:cNvSpPr>
          <p:nvPr/>
        </p:nvSpPr>
        <p:spPr bwMode="auto">
          <a:xfrm rot="7676462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9" name="文本框 24"/>
          <p:cNvSpPr>
            <a:spLocks noChangeArrowheads="1"/>
          </p:cNvSpPr>
          <p:nvPr/>
        </p:nvSpPr>
        <p:spPr bwMode="auto">
          <a:xfrm>
            <a:off x="5319449" y="158953"/>
            <a:ext cx="20185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推廣擴展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sp>
        <p:nvSpPr>
          <p:cNvPr id="30" name="文本框 23"/>
          <p:cNvSpPr>
            <a:spLocks noChangeArrowheads="1"/>
          </p:cNvSpPr>
          <p:nvPr/>
        </p:nvSpPr>
        <p:spPr bwMode="auto">
          <a:xfrm>
            <a:off x="4778504" y="66619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  </a:t>
            </a: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4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3405" y="1644704"/>
            <a:ext cx="2805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Top Fail</a:t>
            </a:r>
          </a:p>
        </p:txBody>
      </p:sp>
    </p:spTree>
    <p:extLst>
      <p:ext uri="{BB962C8B-B14F-4D97-AF65-F5344CB8AC3E}">
        <p14:creationId xmlns:p14="http://schemas.microsoft.com/office/powerpoint/2010/main" val="862945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6" grpId="1"/>
      <p:bldP spid="27" grpId="0"/>
      <p:bldP spid="27" grpId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89690" y="2733144"/>
            <a:ext cx="8264447" cy="4073867"/>
            <a:chOff x="1213339" y="888023"/>
            <a:chExt cx="7332784" cy="4765431"/>
          </a:xfrm>
        </p:grpSpPr>
        <p:grpSp>
          <p:nvGrpSpPr>
            <p:cNvPr id="27" name="组合 26"/>
            <p:cNvGrpSpPr/>
            <p:nvPr/>
          </p:nvGrpSpPr>
          <p:grpSpPr>
            <a:xfrm>
              <a:off x="1375623" y="1043207"/>
              <a:ext cx="7033556" cy="4455062"/>
              <a:chOff x="1198829" y="1600200"/>
              <a:chExt cx="7033556" cy="4950069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8829" y="3669909"/>
                <a:ext cx="6654165" cy="2880360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4385" y="1600200"/>
                <a:ext cx="6858000" cy="2880360"/>
              </a:xfrm>
              <a:prstGeom prst="rect">
                <a:avLst/>
              </a:prstGeom>
            </p:spPr>
          </p:pic>
        </p:grpSp>
        <p:sp>
          <p:nvSpPr>
            <p:cNvPr id="31" name="矩形 30"/>
            <p:cNvSpPr/>
            <p:nvPr/>
          </p:nvSpPr>
          <p:spPr bwMode="auto">
            <a:xfrm>
              <a:off x="1213339" y="888023"/>
              <a:ext cx="7332784" cy="4765431"/>
            </a:xfrm>
            <a:prstGeom prst="rect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7824" y="2716306"/>
            <a:ext cx="8272998" cy="4090705"/>
            <a:chOff x="946577" y="440028"/>
            <a:chExt cx="8611359" cy="5298063"/>
          </a:xfrm>
        </p:grpSpPr>
        <p:grpSp>
          <p:nvGrpSpPr>
            <p:cNvPr id="42" name="组合 41"/>
            <p:cNvGrpSpPr/>
            <p:nvPr/>
          </p:nvGrpSpPr>
          <p:grpSpPr>
            <a:xfrm>
              <a:off x="946577" y="440028"/>
              <a:ext cx="8611359" cy="5298063"/>
              <a:chOff x="3290847" y="1947623"/>
              <a:chExt cx="7417462" cy="5149215"/>
            </a:xfrm>
          </p:grpSpPr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0847" y="4510581"/>
                <a:ext cx="3697605" cy="2577465"/>
              </a:xfrm>
              <a:prstGeom prst="rect">
                <a:avLst/>
              </a:prstGeom>
            </p:spPr>
          </p:pic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3559" y="4507943"/>
                <a:ext cx="3714750" cy="2588895"/>
              </a:xfrm>
              <a:prstGeom prst="rect">
                <a:avLst/>
              </a:prstGeom>
            </p:spPr>
          </p:pic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0847" y="1947623"/>
                <a:ext cx="3726180" cy="2571750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8452" y="1947623"/>
                <a:ext cx="3697605" cy="2560320"/>
              </a:xfrm>
              <a:prstGeom prst="rect">
                <a:avLst/>
              </a:prstGeom>
            </p:spPr>
          </p:pic>
        </p:grpSp>
        <p:sp>
          <p:nvSpPr>
            <p:cNvPr id="43" name="矩形 42"/>
            <p:cNvSpPr/>
            <p:nvPr/>
          </p:nvSpPr>
          <p:spPr bwMode="auto">
            <a:xfrm>
              <a:off x="946578" y="440028"/>
              <a:ext cx="8585526" cy="5289017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" y="2730250"/>
            <a:ext cx="8264447" cy="4069777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22" name="矩形 17"/>
          <p:cNvSpPr>
            <a:spLocks noChangeArrowheads="1"/>
          </p:cNvSpPr>
          <p:nvPr/>
        </p:nvSpPr>
        <p:spPr bwMode="auto">
          <a:xfrm>
            <a:off x="8449649" y="2655810"/>
            <a:ext cx="3742335" cy="4202190"/>
          </a:xfrm>
          <a:prstGeom prst="rect">
            <a:avLst/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1" name="平行四边形 30"/>
          <p:cNvSpPr>
            <a:spLocks noChangeArrowheads="1"/>
          </p:cNvSpPr>
          <p:nvPr/>
        </p:nvSpPr>
        <p:spPr bwMode="auto">
          <a:xfrm rot="10800000" flipH="1">
            <a:off x="8719796" y="1422398"/>
            <a:ext cx="3472188" cy="1204687"/>
          </a:xfrm>
          <a:prstGeom prst="parallelogram">
            <a:avLst>
              <a:gd name="adj" fmla="val 0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grpSp>
        <p:nvGrpSpPr>
          <p:cNvPr id="11267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1277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8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9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11268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1274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5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1276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11272" name="矩形 28"/>
          <p:cNvSpPr>
            <a:spLocks noChangeArrowheads="1"/>
          </p:cNvSpPr>
          <p:nvPr/>
        </p:nvSpPr>
        <p:spPr bwMode="auto">
          <a:xfrm>
            <a:off x="9079412" y="1701575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600" b="1" dirty="0" smtClean="0">
                <a:solidFill>
                  <a:srgbClr val="FCFCFC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4.3 </a:t>
            </a:r>
            <a:r>
              <a:rPr lang="zh-CN" altLang="en-US" sz="3600" b="1" dirty="0" smtClean="0">
                <a:solidFill>
                  <a:srgbClr val="FCFCFC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圖形繪製</a:t>
            </a:r>
            <a:endParaRPr lang="zh-CN" altLang="en-US" sz="3600" b="1" dirty="0">
              <a:solidFill>
                <a:srgbClr val="FCFCFC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73" name="文本框 29"/>
          <p:cNvSpPr>
            <a:spLocks noChangeArrowheads="1"/>
          </p:cNvSpPr>
          <p:nvPr/>
        </p:nvSpPr>
        <p:spPr bwMode="auto">
          <a:xfrm>
            <a:off x="8719796" y="3223984"/>
            <a:ext cx="321328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1.</a:t>
            </a:r>
            <a:r>
              <a:rPr lang="zh-CN" altLang="en-US" b="1" dirty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即</a:t>
            </a:r>
            <a:r>
              <a:rPr lang="zh-CN" altLang="en-US" b="1" dirty="0" smtClean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時選擇測試數據，繪製測試圖形，提高自身競爭力。   </a:t>
            </a:r>
            <a:endParaRPr lang="en-US" altLang="zh-CN" b="1" dirty="0" smtClean="0">
              <a:solidFill>
                <a:schemeClr val="bg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zh-CN" altLang="en-US" sz="2000" b="1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zh-CN" altLang="en-US" sz="2000" b="1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94686" y="5524934"/>
            <a:ext cx="320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有助</a:t>
            </a:r>
            <a:r>
              <a:rPr lang="zh-CN" altLang="en-US" b="1" dirty="0" smtClean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於工程師分析工站狀態。</a:t>
            </a:r>
            <a:endParaRPr lang="en-US" altLang="zh-CN" b="1" dirty="0" smtClean="0">
              <a:solidFill>
                <a:schemeClr val="bg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4461" y="1855132"/>
            <a:ext cx="543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Data Analysis</a:t>
            </a:r>
          </a:p>
        </p:txBody>
      </p:sp>
      <p:sp>
        <p:nvSpPr>
          <p:cNvPr id="24" name="矩形 23"/>
          <p:cNvSpPr/>
          <p:nvPr/>
        </p:nvSpPr>
        <p:spPr>
          <a:xfrm>
            <a:off x="8787432" y="4429130"/>
            <a:ext cx="3207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2.</a:t>
            </a:r>
            <a:r>
              <a:rPr lang="zh-CN" altLang="en-US" b="1" dirty="0" smtClean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支持點擊觸發測試數據詳細信息。</a:t>
            </a:r>
            <a:endParaRPr lang="en-US" altLang="zh-CN" b="1" dirty="0" smtClean="0">
              <a:solidFill>
                <a:schemeClr val="bg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  <p:sp>
        <p:nvSpPr>
          <p:cNvPr id="28" name="平行四边形 30"/>
          <p:cNvSpPr>
            <a:spLocks noChangeArrowheads="1"/>
          </p:cNvSpPr>
          <p:nvPr/>
        </p:nvSpPr>
        <p:spPr bwMode="auto">
          <a:xfrm rot="7676462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9" name="文本框 24"/>
          <p:cNvSpPr>
            <a:spLocks noChangeArrowheads="1"/>
          </p:cNvSpPr>
          <p:nvPr/>
        </p:nvSpPr>
        <p:spPr bwMode="auto">
          <a:xfrm>
            <a:off x="5319449" y="158953"/>
            <a:ext cx="20185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推廣擴展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sp>
        <p:nvSpPr>
          <p:cNvPr id="30" name="文本框 23"/>
          <p:cNvSpPr>
            <a:spLocks noChangeArrowheads="1"/>
          </p:cNvSpPr>
          <p:nvPr/>
        </p:nvSpPr>
        <p:spPr bwMode="auto">
          <a:xfrm>
            <a:off x="4778504" y="66619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  </a:t>
            </a: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4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2931" y="1844371"/>
            <a:ext cx="401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DF Analysis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07629" y="1855131"/>
            <a:ext cx="586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5199931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5" grpId="0"/>
      <p:bldP spid="2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9254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9255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9256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922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9251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9252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9253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9221" name="椭圆 21"/>
          <p:cNvSpPr>
            <a:spLocks noChangeArrowheads="1"/>
          </p:cNvSpPr>
          <p:nvPr/>
        </p:nvSpPr>
        <p:spPr bwMode="auto">
          <a:xfrm>
            <a:off x="938213" y="2384425"/>
            <a:ext cx="2027237" cy="2027238"/>
          </a:xfrm>
          <a:prstGeom prst="ellipse">
            <a:avLst/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9222" name="椭圆 25"/>
          <p:cNvSpPr>
            <a:spLocks noChangeArrowheads="1"/>
          </p:cNvSpPr>
          <p:nvPr/>
        </p:nvSpPr>
        <p:spPr bwMode="auto">
          <a:xfrm>
            <a:off x="3727450" y="2384425"/>
            <a:ext cx="2028825" cy="2027238"/>
          </a:xfrm>
          <a:prstGeom prst="ellipse">
            <a:avLst/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9223" name="椭圆 27"/>
          <p:cNvSpPr>
            <a:spLocks noChangeArrowheads="1"/>
          </p:cNvSpPr>
          <p:nvPr/>
        </p:nvSpPr>
        <p:spPr bwMode="auto">
          <a:xfrm>
            <a:off x="6518275" y="2384425"/>
            <a:ext cx="2027238" cy="2027238"/>
          </a:xfrm>
          <a:prstGeom prst="ellipse">
            <a:avLst/>
          </a:prstGeom>
          <a:solidFill>
            <a:srgbClr val="A6AFB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9224" name="椭圆 28"/>
          <p:cNvSpPr>
            <a:spLocks noChangeArrowheads="1"/>
          </p:cNvSpPr>
          <p:nvPr/>
        </p:nvSpPr>
        <p:spPr bwMode="auto">
          <a:xfrm>
            <a:off x="9307513" y="2384425"/>
            <a:ext cx="2027237" cy="2027238"/>
          </a:xfrm>
          <a:prstGeom prst="ellipse">
            <a:avLst/>
          </a:pr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9225" name="文本框 29"/>
          <p:cNvSpPr>
            <a:spLocks noChangeArrowheads="1"/>
          </p:cNvSpPr>
          <p:nvPr/>
        </p:nvSpPr>
        <p:spPr bwMode="auto">
          <a:xfrm>
            <a:off x="2946400" y="2857500"/>
            <a:ext cx="768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60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+</a:t>
            </a:r>
          </a:p>
        </p:txBody>
      </p:sp>
      <p:sp>
        <p:nvSpPr>
          <p:cNvPr id="9226" name="文本框 30"/>
          <p:cNvSpPr>
            <a:spLocks noChangeArrowheads="1"/>
          </p:cNvSpPr>
          <p:nvPr/>
        </p:nvSpPr>
        <p:spPr bwMode="auto">
          <a:xfrm>
            <a:off x="5722938" y="2889250"/>
            <a:ext cx="7699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60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+</a:t>
            </a:r>
          </a:p>
        </p:txBody>
      </p:sp>
      <p:sp>
        <p:nvSpPr>
          <p:cNvPr id="9227" name="文本框 31"/>
          <p:cNvSpPr>
            <a:spLocks noChangeArrowheads="1"/>
          </p:cNvSpPr>
          <p:nvPr/>
        </p:nvSpPr>
        <p:spPr bwMode="auto">
          <a:xfrm>
            <a:off x="8510588" y="2857500"/>
            <a:ext cx="7699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60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=</a:t>
            </a:r>
            <a:endParaRPr lang="zh-CN" altLang="en-US"/>
          </a:p>
        </p:txBody>
      </p:sp>
      <p:grpSp>
        <p:nvGrpSpPr>
          <p:cNvPr id="9228" name="组合 33"/>
          <p:cNvGrpSpPr>
            <a:grpSpLocks/>
          </p:cNvGrpSpPr>
          <p:nvPr/>
        </p:nvGrpSpPr>
        <p:grpSpPr bwMode="auto">
          <a:xfrm>
            <a:off x="7194550" y="2954338"/>
            <a:ext cx="638175" cy="720725"/>
            <a:chOff x="0" y="0"/>
            <a:chExt cx="406393" cy="459645"/>
          </a:xfrm>
        </p:grpSpPr>
        <p:sp>
          <p:nvSpPr>
            <p:cNvPr id="9248" name="Freeform 148"/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766292108 w 159"/>
                <a:gd name="T1" fmla="*/ 901080016 h 207"/>
                <a:gd name="T2" fmla="*/ 434396564 w 159"/>
                <a:gd name="T3" fmla="*/ 384784554 h 207"/>
                <a:gd name="T4" fmla="*/ 449037357 w 159"/>
                <a:gd name="T5" fmla="*/ 116896378 h 207"/>
                <a:gd name="T6" fmla="*/ 204995411 w 159"/>
                <a:gd name="T7" fmla="*/ 19483097 h 207"/>
                <a:gd name="T8" fmla="*/ 341658282 w 159"/>
                <a:gd name="T9" fmla="*/ 233792756 h 207"/>
                <a:gd name="T10" fmla="*/ 180591879 w 159"/>
                <a:gd name="T11" fmla="*/ 336079017 h 207"/>
                <a:gd name="T12" fmla="*/ 48809273 w 159"/>
                <a:gd name="T13" fmla="*/ 131508701 h 207"/>
                <a:gd name="T14" fmla="*/ 48809273 w 159"/>
                <a:gd name="T15" fmla="*/ 375043005 h 207"/>
                <a:gd name="T16" fmla="*/ 302611748 w 159"/>
                <a:gd name="T17" fmla="*/ 467587718 h 207"/>
                <a:gd name="T18" fmla="*/ 634509501 w 159"/>
                <a:gd name="T19" fmla="*/ 983880973 h 207"/>
                <a:gd name="T20" fmla="*/ 697961777 w 159"/>
                <a:gd name="T21" fmla="*/ 998493297 h 207"/>
                <a:gd name="T22" fmla="*/ 751651314 w 159"/>
                <a:gd name="T23" fmla="*/ 959527102 h 207"/>
                <a:gd name="T24" fmla="*/ 766292108 w 159"/>
                <a:gd name="T25" fmla="*/ 901080016 h 207"/>
                <a:gd name="T26" fmla="*/ 702842041 w 159"/>
                <a:gd name="T27" fmla="*/ 940044004 h 207"/>
                <a:gd name="T28" fmla="*/ 654032769 w 159"/>
                <a:gd name="T29" fmla="*/ 930304662 h 207"/>
                <a:gd name="T30" fmla="*/ 668675771 w 159"/>
                <a:gd name="T31" fmla="*/ 886467693 h 207"/>
                <a:gd name="T32" fmla="*/ 712604780 w 159"/>
                <a:gd name="T33" fmla="*/ 896209242 h 207"/>
                <a:gd name="T34" fmla="*/ 702842041 w 159"/>
                <a:gd name="T35" fmla="*/ 94004400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9" name="Freeform 149"/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443079249 w 105"/>
                <a:gd name="T1" fmla="*/ 127348826 h 103"/>
                <a:gd name="T2" fmla="*/ 472292174 w 105"/>
                <a:gd name="T3" fmla="*/ 97960465 h 103"/>
                <a:gd name="T4" fmla="*/ 408996399 w 105"/>
                <a:gd name="T5" fmla="*/ 34286052 h 103"/>
                <a:gd name="T6" fmla="*/ 379781267 w 105"/>
                <a:gd name="T7" fmla="*/ 63674413 h 103"/>
                <a:gd name="T8" fmla="*/ 301877927 w 105"/>
                <a:gd name="T9" fmla="*/ 34286052 h 103"/>
                <a:gd name="T10" fmla="*/ 301877927 w 105"/>
                <a:gd name="T11" fmla="*/ 0 h 103"/>
                <a:gd name="T12" fmla="*/ 209367021 w 105"/>
                <a:gd name="T13" fmla="*/ 0 h 103"/>
                <a:gd name="T14" fmla="*/ 209367021 w 105"/>
                <a:gd name="T15" fmla="*/ 34286052 h 103"/>
                <a:gd name="T16" fmla="*/ 136331398 w 105"/>
                <a:gd name="T17" fmla="*/ 63674413 h 103"/>
                <a:gd name="T18" fmla="*/ 107118472 w 105"/>
                <a:gd name="T19" fmla="*/ 34286052 h 103"/>
                <a:gd name="T20" fmla="*/ 38952774 w 105"/>
                <a:gd name="T21" fmla="*/ 97960465 h 103"/>
                <a:gd name="T22" fmla="*/ 73035623 w 105"/>
                <a:gd name="T23" fmla="*/ 132246517 h 103"/>
                <a:gd name="T24" fmla="*/ 38952774 w 105"/>
                <a:gd name="T25" fmla="*/ 205716313 h 103"/>
                <a:gd name="T26" fmla="*/ 0 w 105"/>
                <a:gd name="T27" fmla="*/ 205716313 h 103"/>
                <a:gd name="T28" fmla="*/ 0 w 105"/>
                <a:gd name="T29" fmla="*/ 298779086 h 103"/>
                <a:gd name="T30" fmla="*/ 43820491 w 105"/>
                <a:gd name="T31" fmla="*/ 298779086 h 103"/>
                <a:gd name="T32" fmla="*/ 73035623 w 105"/>
                <a:gd name="T33" fmla="*/ 372248882 h 103"/>
                <a:gd name="T34" fmla="*/ 43820491 w 105"/>
                <a:gd name="T35" fmla="*/ 401637243 h 103"/>
                <a:gd name="T36" fmla="*/ 107118472 w 105"/>
                <a:gd name="T37" fmla="*/ 465311656 h 103"/>
                <a:gd name="T38" fmla="*/ 136331398 w 105"/>
                <a:gd name="T39" fmla="*/ 435923295 h 103"/>
                <a:gd name="T40" fmla="*/ 209367021 w 105"/>
                <a:gd name="T41" fmla="*/ 465311656 h 103"/>
                <a:gd name="T42" fmla="*/ 209367021 w 105"/>
                <a:gd name="T43" fmla="*/ 504495399 h 103"/>
                <a:gd name="T44" fmla="*/ 301877927 w 105"/>
                <a:gd name="T45" fmla="*/ 504495399 h 103"/>
                <a:gd name="T46" fmla="*/ 301877927 w 105"/>
                <a:gd name="T47" fmla="*/ 465311656 h 103"/>
                <a:gd name="T48" fmla="*/ 374913550 w 105"/>
                <a:gd name="T49" fmla="*/ 435923295 h 103"/>
                <a:gd name="T50" fmla="*/ 404126475 w 105"/>
                <a:gd name="T51" fmla="*/ 465311656 h 103"/>
                <a:gd name="T52" fmla="*/ 467424456 w 105"/>
                <a:gd name="T53" fmla="*/ 401637243 h 103"/>
                <a:gd name="T54" fmla="*/ 443079249 w 105"/>
                <a:gd name="T55" fmla="*/ 372248882 h 103"/>
                <a:gd name="T56" fmla="*/ 472292174 w 105"/>
                <a:gd name="T57" fmla="*/ 298779086 h 103"/>
                <a:gd name="T58" fmla="*/ 511244947 w 105"/>
                <a:gd name="T59" fmla="*/ 298779086 h 103"/>
                <a:gd name="T60" fmla="*/ 511244947 w 105"/>
                <a:gd name="T61" fmla="*/ 205716313 h 103"/>
                <a:gd name="T62" fmla="*/ 472292174 w 105"/>
                <a:gd name="T63" fmla="*/ 205716313 h 103"/>
                <a:gd name="T64" fmla="*/ 443079249 w 105"/>
                <a:gd name="T65" fmla="*/ 127348826 h 103"/>
                <a:gd name="T66" fmla="*/ 258057436 w 105"/>
                <a:gd name="T67" fmla="*/ 406534934 h 103"/>
                <a:gd name="T68" fmla="*/ 102248548 w 105"/>
                <a:gd name="T69" fmla="*/ 249797747 h 103"/>
                <a:gd name="T70" fmla="*/ 258057436 w 105"/>
                <a:gd name="T71" fmla="*/ 93062774 h 103"/>
                <a:gd name="T72" fmla="*/ 413864117 w 105"/>
                <a:gd name="T73" fmla="*/ 249797747 h 103"/>
                <a:gd name="T74" fmla="*/ 258057436 w 105"/>
                <a:gd name="T75" fmla="*/ 406534934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0" name="Oval 150"/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charset="0"/>
                <a:buNone/>
              </a:pPr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charset="-122"/>
              </a:endParaRPr>
            </a:p>
          </p:txBody>
        </p:sp>
      </p:grpSp>
      <p:grpSp>
        <p:nvGrpSpPr>
          <p:cNvPr id="9229" name="组合 37"/>
          <p:cNvGrpSpPr>
            <a:grpSpLocks/>
          </p:cNvGrpSpPr>
          <p:nvPr/>
        </p:nvGrpSpPr>
        <p:grpSpPr bwMode="auto">
          <a:xfrm>
            <a:off x="4460875" y="3013075"/>
            <a:ext cx="596900" cy="668338"/>
            <a:chOff x="0" y="0"/>
            <a:chExt cx="402656" cy="450303"/>
          </a:xfrm>
        </p:grpSpPr>
        <p:sp>
          <p:nvSpPr>
            <p:cNvPr id="9243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62454464 w 26"/>
                <a:gd name="T1" fmla="*/ 0 h 26"/>
                <a:gd name="T2" fmla="*/ 0 w 26"/>
                <a:gd name="T3" fmla="*/ 64521766 h 26"/>
                <a:gd name="T4" fmla="*/ 62454464 w 26"/>
                <a:gd name="T5" fmla="*/ 129041305 h 26"/>
                <a:gd name="T6" fmla="*/ 124908929 w 26"/>
                <a:gd name="T7" fmla="*/ 64521766 h 26"/>
                <a:gd name="T8" fmla="*/ 62454464 w 26"/>
                <a:gd name="T9" fmla="*/ 0 h 26"/>
                <a:gd name="T10" fmla="*/ 62454464 w 26"/>
                <a:gd name="T11" fmla="*/ 114152866 h 26"/>
                <a:gd name="T12" fmla="*/ 14413580 w 26"/>
                <a:gd name="T13" fmla="*/ 64521766 h 26"/>
                <a:gd name="T14" fmla="*/ 62454464 w 26"/>
                <a:gd name="T15" fmla="*/ 14888439 h 26"/>
                <a:gd name="T16" fmla="*/ 110495348 w 26"/>
                <a:gd name="T17" fmla="*/ 64521766 h 26"/>
                <a:gd name="T18" fmla="*/ 62454464 w 26"/>
                <a:gd name="T19" fmla="*/ 11415286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4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53636736 w 22"/>
                <a:gd name="T1" fmla="*/ 0 h 22"/>
                <a:gd name="T2" fmla="*/ 0 w 22"/>
                <a:gd name="T3" fmla="*/ 53636736 h 22"/>
                <a:gd name="T4" fmla="*/ 53636736 w 22"/>
                <a:gd name="T5" fmla="*/ 107273473 h 22"/>
                <a:gd name="T6" fmla="*/ 107273473 w 22"/>
                <a:gd name="T7" fmla="*/ 53636736 h 22"/>
                <a:gd name="T8" fmla="*/ 53636736 w 22"/>
                <a:gd name="T9" fmla="*/ 0 h 22"/>
                <a:gd name="T10" fmla="*/ 53636736 w 22"/>
                <a:gd name="T11" fmla="*/ 82892937 h 22"/>
                <a:gd name="T12" fmla="*/ 24380535 w 22"/>
                <a:gd name="T13" fmla="*/ 53636736 h 22"/>
                <a:gd name="T14" fmla="*/ 53636736 w 22"/>
                <a:gd name="T15" fmla="*/ 24380535 h 22"/>
                <a:gd name="T16" fmla="*/ 82892937 w 22"/>
                <a:gd name="T17" fmla="*/ 53636736 h 22"/>
                <a:gd name="T18" fmla="*/ 53636736 w 22"/>
                <a:gd name="T19" fmla="*/ 82892937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5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33946032 w 14"/>
                <a:gd name="T1" fmla="*/ 0 h 14"/>
                <a:gd name="T2" fmla="*/ 0 w 14"/>
                <a:gd name="T3" fmla="*/ 33946032 h 14"/>
                <a:gd name="T4" fmla="*/ 33946032 w 14"/>
                <a:gd name="T5" fmla="*/ 67892064 h 14"/>
                <a:gd name="T6" fmla="*/ 67892064 w 14"/>
                <a:gd name="T7" fmla="*/ 33946032 h 14"/>
                <a:gd name="T8" fmla="*/ 33946032 w 14"/>
                <a:gd name="T9" fmla="*/ 0 h 14"/>
                <a:gd name="T10" fmla="*/ 33946032 w 14"/>
                <a:gd name="T11" fmla="*/ 48493388 h 14"/>
                <a:gd name="T12" fmla="*/ 19398676 w 14"/>
                <a:gd name="T13" fmla="*/ 33946032 h 14"/>
                <a:gd name="T14" fmla="*/ 33946032 w 14"/>
                <a:gd name="T15" fmla="*/ 14547356 h 14"/>
                <a:gd name="T16" fmla="*/ 53344709 w 14"/>
                <a:gd name="T17" fmla="*/ 33946032 h 14"/>
                <a:gd name="T18" fmla="*/ 33946032 w 14"/>
                <a:gd name="T19" fmla="*/ 48493388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6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107276785 w 44"/>
                <a:gd name="T1" fmla="*/ 0 h 44"/>
                <a:gd name="T2" fmla="*/ 0 w 44"/>
                <a:gd name="T3" fmla="*/ 107276785 h 44"/>
                <a:gd name="T4" fmla="*/ 107276785 w 44"/>
                <a:gd name="T5" fmla="*/ 214551362 h 44"/>
                <a:gd name="T6" fmla="*/ 214551362 w 44"/>
                <a:gd name="T7" fmla="*/ 107276785 h 44"/>
                <a:gd name="T8" fmla="*/ 107276785 w 44"/>
                <a:gd name="T9" fmla="*/ 0 h 44"/>
                <a:gd name="T10" fmla="*/ 107276785 w 44"/>
                <a:gd name="T11" fmla="*/ 190170575 h 44"/>
                <a:gd name="T12" fmla="*/ 24380786 w 44"/>
                <a:gd name="T13" fmla="*/ 107276785 h 44"/>
                <a:gd name="T14" fmla="*/ 107276785 w 44"/>
                <a:gd name="T15" fmla="*/ 29256502 h 44"/>
                <a:gd name="T16" fmla="*/ 190170575 w 44"/>
                <a:gd name="T17" fmla="*/ 107276785 h 44"/>
                <a:gd name="T18" fmla="*/ 107276785 w 44"/>
                <a:gd name="T19" fmla="*/ 190170575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7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768466764 w 182"/>
                <a:gd name="T1" fmla="*/ 467756656 h 204"/>
                <a:gd name="T2" fmla="*/ 748889275 w 182"/>
                <a:gd name="T3" fmla="*/ 233879432 h 204"/>
                <a:gd name="T4" fmla="*/ 381786472 w 182"/>
                <a:gd name="T5" fmla="*/ 0 h 204"/>
                <a:gd name="T6" fmla="*/ 4893819 w 182"/>
                <a:gd name="T7" fmla="*/ 384925185 h 204"/>
                <a:gd name="T8" fmla="*/ 0 w 182"/>
                <a:gd name="T9" fmla="*/ 993984274 h 204"/>
                <a:gd name="T10" fmla="*/ 553101113 w 182"/>
                <a:gd name="T11" fmla="*/ 857555709 h 204"/>
                <a:gd name="T12" fmla="*/ 719519723 w 182"/>
                <a:gd name="T13" fmla="*/ 857555709 h 204"/>
                <a:gd name="T14" fmla="*/ 719519723 w 182"/>
                <a:gd name="T15" fmla="*/ 857555709 h 204"/>
                <a:gd name="T16" fmla="*/ 763572945 w 182"/>
                <a:gd name="T17" fmla="*/ 735744333 h 204"/>
                <a:gd name="T18" fmla="*/ 714625904 w 182"/>
                <a:gd name="T19" fmla="*/ 706507748 h 204"/>
                <a:gd name="T20" fmla="*/ 763572945 w 182"/>
                <a:gd name="T21" fmla="*/ 682145031 h 204"/>
                <a:gd name="T22" fmla="*/ 758676913 w 182"/>
                <a:gd name="T23" fmla="*/ 672401711 h 204"/>
                <a:gd name="T24" fmla="*/ 832097474 w 182"/>
                <a:gd name="T25" fmla="*/ 540844806 h 204"/>
                <a:gd name="T26" fmla="*/ 303472093 w 182"/>
                <a:gd name="T27" fmla="*/ 453139467 h 204"/>
                <a:gd name="T28" fmla="*/ 303472093 w 182"/>
                <a:gd name="T29" fmla="*/ 496993240 h 204"/>
                <a:gd name="T30" fmla="*/ 264312690 w 182"/>
                <a:gd name="T31" fmla="*/ 511610429 h 204"/>
                <a:gd name="T32" fmla="*/ 234945351 w 182"/>
                <a:gd name="T33" fmla="*/ 535970938 h 204"/>
                <a:gd name="T34" fmla="*/ 195788161 w 182"/>
                <a:gd name="T35" fmla="*/ 521353750 h 204"/>
                <a:gd name="T36" fmla="*/ 156630972 w 182"/>
                <a:gd name="T37" fmla="*/ 521353750 h 204"/>
                <a:gd name="T38" fmla="*/ 137051271 w 182"/>
                <a:gd name="T39" fmla="*/ 482373845 h 204"/>
                <a:gd name="T40" fmla="*/ 107683931 w 182"/>
                <a:gd name="T41" fmla="*/ 453139467 h 204"/>
                <a:gd name="T42" fmla="*/ 127261420 w 182"/>
                <a:gd name="T43" fmla="*/ 414159562 h 204"/>
                <a:gd name="T44" fmla="*/ 127261420 w 182"/>
                <a:gd name="T45" fmla="*/ 370307996 h 204"/>
                <a:gd name="T46" fmla="*/ 166418610 w 182"/>
                <a:gd name="T47" fmla="*/ 355690808 h 204"/>
                <a:gd name="T48" fmla="*/ 195788161 w 182"/>
                <a:gd name="T49" fmla="*/ 331328091 h 204"/>
                <a:gd name="T50" fmla="*/ 234945351 w 182"/>
                <a:gd name="T51" fmla="*/ 345945280 h 204"/>
                <a:gd name="T52" fmla="*/ 278998572 w 182"/>
                <a:gd name="T53" fmla="*/ 345945280 h 204"/>
                <a:gd name="T54" fmla="*/ 293682242 w 182"/>
                <a:gd name="T55" fmla="*/ 384925185 h 204"/>
                <a:gd name="T56" fmla="*/ 323049581 w 182"/>
                <a:gd name="T57" fmla="*/ 414159562 h 204"/>
                <a:gd name="T58" fmla="*/ 665678864 w 182"/>
                <a:gd name="T59" fmla="*/ 375179657 h 204"/>
                <a:gd name="T60" fmla="*/ 616731823 w 182"/>
                <a:gd name="T61" fmla="*/ 423905090 h 204"/>
                <a:gd name="T62" fmla="*/ 592258303 w 182"/>
                <a:gd name="T63" fmla="*/ 487247712 h 204"/>
                <a:gd name="T64" fmla="*/ 523731562 w 182"/>
                <a:gd name="T65" fmla="*/ 487247712 h 204"/>
                <a:gd name="T66" fmla="*/ 460100852 w 182"/>
                <a:gd name="T67" fmla="*/ 511610429 h 204"/>
                <a:gd name="T68" fmla="*/ 406259992 w 182"/>
                <a:gd name="T69" fmla="*/ 467756656 h 204"/>
                <a:gd name="T70" fmla="*/ 342629282 w 182"/>
                <a:gd name="T71" fmla="*/ 443393939 h 204"/>
                <a:gd name="T72" fmla="*/ 342629282 w 182"/>
                <a:gd name="T73" fmla="*/ 375179657 h 204"/>
                <a:gd name="T74" fmla="*/ 313259731 w 182"/>
                <a:gd name="T75" fmla="*/ 311839242 h 204"/>
                <a:gd name="T76" fmla="*/ 362206771 w 182"/>
                <a:gd name="T77" fmla="*/ 258239941 h 204"/>
                <a:gd name="T78" fmla="*/ 386680291 w 182"/>
                <a:gd name="T79" fmla="*/ 194899526 h 204"/>
                <a:gd name="T80" fmla="*/ 460100852 w 182"/>
                <a:gd name="T81" fmla="*/ 194899526 h 204"/>
                <a:gd name="T82" fmla="*/ 523731562 w 182"/>
                <a:gd name="T83" fmla="*/ 170536810 h 204"/>
                <a:gd name="T84" fmla="*/ 572678602 w 182"/>
                <a:gd name="T85" fmla="*/ 214388375 h 204"/>
                <a:gd name="T86" fmla="*/ 636309312 w 182"/>
                <a:gd name="T87" fmla="*/ 238751092 h 204"/>
                <a:gd name="T88" fmla="*/ 636309312 w 182"/>
                <a:gd name="T89" fmla="*/ 311839242 h 204"/>
                <a:gd name="T90" fmla="*/ 665678864 w 182"/>
                <a:gd name="T91" fmla="*/ 37517965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30" name="组合 43"/>
          <p:cNvGrpSpPr>
            <a:grpSpLocks/>
          </p:cNvGrpSpPr>
          <p:nvPr/>
        </p:nvGrpSpPr>
        <p:grpSpPr bwMode="auto">
          <a:xfrm>
            <a:off x="10061575" y="3044825"/>
            <a:ext cx="517525" cy="511175"/>
            <a:chOff x="0" y="0"/>
            <a:chExt cx="453105" cy="448433"/>
          </a:xfrm>
        </p:grpSpPr>
        <p:sp>
          <p:nvSpPr>
            <p:cNvPr id="9241" name="Freeform 136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503185259 w 205"/>
                <a:gd name="T1" fmla="*/ 93208644 h 89"/>
                <a:gd name="T2" fmla="*/ 229609301 w 205"/>
                <a:gd name="T3" fmla="*/ 0 h 89"/>
                <a:gd name="T4" fmla="*/ 0 w 205"/>
                <a:gd name="T5" fmla="*/ 0 h 89"/>
                <a:gd name="T6" fmla="*/ 0 w 205"/>
                <a:gd name="T7" fmla="*/ 328681014 h 89"/>
                <a:gd name="T8" fmla="*/ 107476506 w 205"/>
                <a:gd name="T9" fmla="*/ 436605296 h 89"/>
                <a:gd name="T10" fmla="*/ 894007109 w 205"/>
                <a:gd name="T11" fmla="*/ 436605296 h 89"/>
                <a:gd name="T12" fmla="*/ 1001483615 w 205"/>
                <a:gd name="T13" fmla="*/ 328681014 h 89"/>
                <a:gd name="T14" fmla="*/ 1001483615 w 205"/>
                <a:gd name="T15" fmla="*/ 0 h 89"/>
                <a:gd name="T16" fmla="*/ 771874314 w 205"/>
                <a:gd name="T17" fmla="*/ 0 h 89"/>
                <a:gd name="T18" fmla="*/ 503185259 w 205"/>
                <a:gd name="T19" fmla="*/ 93208644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2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894007109 w 205"/>
                <a:gd name="T1" fmla="*/ 204929904 h 118"/>
                <a:gd name="T2" fmla="*/ 879350820 w 205"/>
                <a:gd name="T3" fmla="*/ 204929904 h 118"/>
                <a:gd name="T4" fmla="*/ 752333332 w 205"/>
                <a:gd name="T5" fmla="*/ 204929904 h 118"/>
                <a:gd name="T6" fmla="*/ 752333332 w 205"/>
                <a:gd name="T7" fmla="*/ 107344446 h 118"/>
                <a:gd name="T8" fmla="*/ 644856826 w 205"/>
                <a:gd name="T9" fmla="*/ 0 h 118"/>
                <a:gd name="T10" fmla="*/ 356626789 w 205"/>
                <a:gd name="T11" fmla="*/ 0 h 118"/>
                <a:gd name="T12" fmla="*/ 249150283 w 205"/>
                <a:gd name="T13" fmla="*/ 107344446 h 118"/>
                <a:gd name="T14" fmla="*/ 249150283 w 205"/>
                <a:gd name="T15" fmla="*/ 204929904 h 118"/>
                <a:gd name="T16" fmla="*/ 122132795 w 205"/>
                <a:gd name="T17" fmla="*/ 204929904 h 118"/>
                <a:gd name="T18" fmla="*/ 107476506 w 205"/>
                <a:gd name="T19" fmla="*/ 204929904 h 118"/>
                <a:gd name="T20" fmla="*/ 0 w 205"/>
                <a:gd name="T21" fmla="*/ 312276558 h 118"/>
                <a:gd name="T22" fmla="*/ 0 w 205"/>
                <a:gd name="T23" fmla="*/ 492808993 h 118"/>
                <a:gd name="T24" fmla="*/ 263804362 w 205"/>
                <a:gd name="T25" fmla="*/ 492808993 h 118"/>
                <a:gd name="T26" fmla="*/ 503185259 w 205"/>
                <a:gd name="T27" fmla="*/ 575758179 h 118"/>
                <a:gd name="T28" fmla="*/ 737679253 w 205"/>
                <a:gd name="T29" fmla="*/ 492808993 h 118"/>
                <a:gd name="T30" fmla="*/ 1001483615 w 205"/>
                <a:gd name="T31" fmla="*/ 492808993 h 118"/>
                <a:gd name="T32" fmla="*/ 1001483615 w 205"/>
                <a:gd name="T33" fmla="*/ 312276558 h 118"/>
                <a:gd name="T34" fmla="*/ 894007109 w 205"/>
                <a:gd name="T35" fmla="*/ 204929904 h 118"/>
                <a:gd name="T36" fmla="*/ 327314211 w 205"/>
                <a:gd name="T37" fmla="*/ 126862421 h 118"/>
                <a:gd name="T38" fmla="*/ 327314211 w 205"/>
                <a:gd name="T39" fmla="*/ 107344446 h 118"/>
                <a:gd name="T40" fmla="*/ 356626789 w 205"/>
                <a:gd name="T41" fmla="*/ 82949186 h 118"/>
                <a:gd name="T42" fmla="*/ 644856826 w 205"/>
                <a:gd name="T43" fmla="*/ 82949186 h 118"/>
                <a:gd name="T44" fmla="*/ 674169404 w 205"/>
                <a:gd name="T45" fmla="*/ 107344446 h 118"/>
                <a:gd name="T46" fmla="*/ 674169404 w 205"/>
                <a:gd name="T47" fmla="*/ 126862421 h 118"/>
                <a:gd name="T48" fmla="*/ 674169404 w 205"/>
                <a:gd name="T49" fmla="*/ 204929904 h 118"/>
                <a:gd name="T50" fmla="*/ 327314211 w 205"/>
                <a:gd name="T51" fmla="*/ 204929904 h 118"/>
                <a:gd name="T52" fmla="*/ 327314211 w 205"/>
                <a:gd name="T53" fmla="*/ 126862421 h 118"/>
                <a:gd name="T54" fmla="*/ 493413663 w 205"/>
                <a:gd name="T55" fmla="*/ 492808993 h 118"/>
                <a:gd name="T56" fmla="*/ 415249735 w 205"/>
                <a:gd name="T57" fmla="*/ 419621004 h 118"/>
                <a:gd name="T58" fmla="*/ 493413663 w 205"/>
                <a:gd name="T59" fmla="*/ 341551312 h 118"/>
                <a:gd name="T60" fmla="*/ 571577591 w 205"/>
                <a:gd name="T61" fmla="*/ 419621004 h 118"/>
                <a:gd name="T62" fmla="*/ 493413663 w 205"/>
                <a:gd name="T63" fmla="*/ 492808993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31" name="组合 46"/>
          <p:cNvGrpSpPr>
            <a:grpSpLocks/>
          </p:cNvGrpSpPr>
          <p:nvPr/>
        </p:nvGrpSpPr>
        <p:grpSpPr bwMode="auto">
          <a:xfrm>
            <a:off x="1719263" y="3021013"/>
            <a:ext cx="614362" cy="660400"/>
            <a:chOff x="0" y="0"/>
            <a:chExt cx="466184" cy="501686"/>
          </a:xfrm>
        </p:grpSpPr>
        <p:sp>
          <p:nvSpPr>
            <p:cNvPr id="9236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76978594 w 23"/>
                <a:gd name="T1" fmla="*/ 0 h 21"/>
                <a:gd name="T2" fmla="*/ 76978594 w 23"/>
                <a:gd name="T3" fmla="*/ 19792542 h 21"/>
                <a:gd name="T4" fmla="*/ 91411395 w 23"/>
                <a:gd name="T5" fmla="*/ 54426153 h 21"/>
                <a:gd name="T6" fmla="*/ 48110799 w 23"/>
                <a:gd name="T7" fmla="*/ 84112741 h 21"/>
                <a:gd name="T8" fmla="*/ 19245197 w 23"/>
                <a:gd name="T9" fmla="*/ 44529882 h 21"/>
                <a:gd name="T10" fmla="*/ 28867795 w 23"/>
                <a:gd name="T11" fmla="*/ 24739565 h 21"/>
                <a:gd name="T12" fmla="*/ 28867795 w 23"/>
                <a:gd name="T13" fmla="*/ 0 h 21"/>
                <a:gd name="T14" fmla="*/ 0 w 23"/>
                <a:gd name="T15" fmla="*/ 49479130 h 21"/>
                <a:gd name="T16" fmla="*/ 52923194 w 23"/>
                <a:gd name="T17" fmla="*/ 103905283 h 21"/>
                <a:gd name="T18" fmla="*/ 110656591 w 23"/>
                <a:gd name="T19" fmla="*/ 49479130 h 21"/>
                <a:gd name="T20" fmla="*/ 76978594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charset="0"/>
                <a:buNone/>
              </a:pPr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charset="-122"/>
              </a:endParaRPr>
            </a:p>
          </p:txBody>
        </p:sp>
        <p:sp>
          <p:nvSpPr>
            <p:cNvPr id="9238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117103433 w 118"/>
                <a:gd name="T1" fmla="*/ 92705964 h 118"/>
                <a:gd name="T2" fmla="*/ 92705964 w 118"/>
                <a:gd name="T3" fmla="*/ 458654746 h 118"/>
                <a:gd name="T4" fmla="*/ 458654746 w 118"/>
                <a:gd name="T5" fmla="*/ 483052215 h 118"/>
                <a:gd name="T6" fmla="*/ 483052215 w 118"/>
                <a:gd name="T7" fmla="*/ 117103433 h 118"/>
                <a:gd name="T8" fmla="*/ 117103433 w 118"/>
                <a:gd name="T9" fmla="*/ 92705964 h 118"/>
                <a:gd name="T10" fmla="*/ 312276558 w 118"/>
                <a:gd name="T11" fmla="*/ 409862017 h 118"/>
                <a:gd name="T12" fmla="*/ 312276558 w 118"/>
                <a:gd name="T13" fmla="*/ 453775252 h 118"/>
                <a:gd name="T14" fmla="*/ 273240608 w 118"/>
                <a:gd name="T15" fmla="*/ 453775252 h 118"/>
                <a:gd name="T16" fmla="*/ 273240608 w 118"/>
                <a:gd name="T17" fmla="*/ 414741510 h 118"/>
                <a:gd name="T18" fmla="*/ 200052619 w 118"/>
                <a:gd name="T19" fmla="*/ 395223535 h 118"/>
                <a:gd name="T20" fmla="*/ 209809398 w 118"/>
                <a:gd name="T21" fmla="*/ 346430806 h 118"/>
                <a:gd name="T22" fmla="*/ 282999596 w 118"/>
                <a:gd name="T23" fmla="*/ 365948781 h 118"/>
                <a:gd name="T24" fmla="*/ 322033337 w 118"/>
                <a:gd name="T25" fmla="*/ 341551312 h 118"/>
                <a:gd name="T26" fmla="*/ 278120102 w 118"/>
                <a:gd name="T27" fmla="*/ 302517571 h 118"/>
                <a:gd name="T28" fmla="*/ 200052619 w 118"/>
                <a:gd name="T29" fmla="*/ 224447879 h 118"/>
                <a:gd name="T30" fmla="*/ 273240608 w 118"/>
                <a:gd name="T31" fmla="*/ 151257681 h 118"/>
                <a:gd name="T32" fmla="*/ 273240608 w 118"/>
                <a:gd name="T33" fmla="*/ 112223939 h 118"/>
                <a:gd name="T34" fmla="*/ 312276558 w 118"/>
                <a:gd name="T35" fmla="*/ 112223939 h 118"/>
                <a:gd name="T36" fmla="*/ 312276558 w 118"/>
                <a:gd name="T37" fmla="*/ 146378187 h 118"/>
                <a:gd name="T38" fmla="*/ 375705560 w 118"/>
                <a:gd name="T39" fmla="*/ 161016669 h 118"/>
                <a:gd name="T40" fmla="*/ 361069287 w 118"/>
                <a:gd name="T41" fmla="*/ 209809398 h 118"/>
                <a:gd name="T42" fmla="*/ 302517571 w 118"/>
                <a:gd name="T43" fmla="*/ 195173125 h 118"/>
                <a:gd name="T44" fmla="*/ 268361114 w 118"/>
                <a:gd name="T45" fmla="*/ 219568385 h 118"/>
                <a:gd name="T46" fmla="*/ 317153843 w 118"/>
                <a:gd name="T47" fmla="*/ 253724842 h 118"/>
                <a:gd name="T48" fmla="*/ 385464548 w 118"/>
                <a:gd name="T49" fmla="*/ 336671818 h 118"/>
                <a:gd name="T50" fmla="*/ 312276558 w 118"/>
                <a:gd name="T51" fmla="*/ 409862017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9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674261578 w 153"/>
                <a:gd name="T1" fmla="*/ 864539792 h 227"/>
                <a:gd name="T2" fmla="*/ 78175864 w 153"/>
                <a:gd name="T3" fmla="*/ 864539792 h 227"/>
                <a:gd name="T4" fmla="*/ 78175864 w 153"/>
                <a:gd name="T5" fmla="*/ 78150302 h 227"/>
                <a:gd name="T6" fmla="*/ 674261578 w 153"/>
                <a:gd name="T7" fmla="*/ 78150302 h 227"/>
                <a:gd name="T8" fmla="*/ 674261578 w 153"/>
                <a:gd name="T9" fmla="*/ 503093815 h 227"/>
                <a:gd name="T10" fmla="*/ 679146602 w 153"/>
                <a:gd name="T11" fmla="*/ 498209559 h 227"/>
                <a:gd name="T12" fmla="*/ 747550207 w 153"/>
                <a:gd name="T13" fmla="*/ 459135513 h 227"/>
                <a:gd name="T14" fmla="*/ 747550207 w 153"/>
                <a:gd name="T15" fmla="*/ 63497535 h 227"/>
                <a:gd name="T16" fmla="*/ 688918861 w 153"/>
                <a:gd name="T17" fmla="*/ 0 h 227"/>
                <a:gd name="T18" fmla="*/ 58631345 w 153"/>
                <a:gd name="T19" fmla="*/ 0 h 227"/>
                <a:gd name="T20" fmla="*/ 0 w 153"/>
                <a:gd name="T21" fmla="*/ 63497535 h 227"/>
                <a:gd name="T22" fmla="*/ 0 w 153"/>
                <a:gd name="T23" fmla="*/ 1050148142 h 227"/>
                <a:gd name="T24" fmla="*/ 58631345 w 153"/>
                <a:gd name="T25" fmla="*/ 1108761421 h 227"/>
                <a:gd name="T26" fmla="*/ 688918861 w 153"/>
                <a:gd name="T27" fmla="*/ 1108761421 h 227"/>
                <a:gd name="T28" fmla="*/ 747550207 w 153"/>
                <a:gd name="T29" fmla="*/ 1050148142 h 227"/>
                <a:gd name="T30" fmla="*/ 747550207 w 153"/>
                <a:gd name="T31" fmla="*/ 859655537 h 227"/>
                <a:gd name="T32" fmla="*/ 674261578 w 153"/>
                <a:gd name="T33" fmla="*/ 810812979 h 227"/>
                <a:gd name="T34" fmla="*/ 674261578 w 153"/>
                <a:gd name="T35" fmla="*/ 864539792 h 227"/>
                <a:gd name="T36" fmla="*/ 366445356 w 153"/>
                <a:gd name="T37" fmla="*/ 1079455887 h 227"/>
                <a:gd name="T38" fmla="*/ 273612209 w 153"/>
                <a:gd name="T39" fmla="*/ 981766351 h 227"/>
                <a:gd name="T40" fmla="*/ 366445356 w 153"/>
                <a:gd name="T41" fmla="*/ 888963281 h 227"/>
                <a:gd name="T42" fmla="*/ 464165739 w 153"/>
                <a:gd name="T43" fmla="*/ 981766351 h 227"/>
                <a:gd name="T44" fmla="*/ 366445356 w 153"/>
                <a:gd name="T45" fmla="*/ 1079455887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0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353597587 w 86"/>
                <a:gd name="T1" fmla="*/ 83489089 h 86"/>
                <a:gd name="T2" fmla="*/ 88399951 w 86"/>
                <a:gd name="T3" fmla="*/ 68754286 h 86"/>
                <a:gd name="T4" fmla="*/ 68754286 w 86"/>
                <a:gd name="T5" fmla="*/ 333951922 h 86"/>
                <a:gd name="T6" fmla="*/ 338862784 w 86"/>
                <a:gd name="T7" fmla="*/ 353597587 h 86"/>
                <a:gd name="T8" fmla="*/ 353597587 w 86"/>
                <a:gd name="T9" fmla="*/ 83489089 h 86"/>
                <a:gd name="T10" fmla="*/ 225908523 w 86"/>
                <a:gd name="T11" fmla="*/ 309397611 h 86"/>
                <a:gd name="T12" fmla="*/ 225908523 w 86"/>
                <a:gd name="T13" fmla="*/ 343775862 h 86"/>
                <a:gd name="T14" fmla="*/ 196443350 w 86"/>
                <a:gd name="T15" fmla="*/ 343775862 h 86"/>
                <a:gd name="T16" fmla="*/ 196443350 w 86"/>
                <a:gd name="T17" fmla="*/ 314308473 h 86"/>
                <a:gd name="T18" fmla="*/ 137510788 w 86"/>
                <a:gd name="T19" fmla="*/ 299575887 h 86"/>
                <a:gd name="T20" fmla="*/ 147332512 w 86"/>
                <a:gd name="T21" fmla="*/ 260286774 h 86"/>
                <a:gd name="T22" fmla="*/ 201354212 w 86"/>
                <a:gd name="T23" fmla="*/ 275019360 h 86"/>
                <a:gd name="T24" fmla="*/ 235730247 w 86"/>
                <a:gd name="T25" fmla="*/ 255375912 h 86"/>
                <a:gd name="T26" fmla="*/ 201354212 w 86"/>
                <a:gd name="T27" fmla="*/ 225908523 h 86"/>
                <a:gd name="T28" fmla="*/ 142421650 w 86"/>
                <a:gd name="T29" fmla="*/ 166975961 h 86"/>
                <a:gd name="T30" fmla="*/ 196443350 w 86"/>
                <a:gd name="T31" fmla="*/ 108043399 h 86"/>
                <a:gd name="T32" fmla="*/ 196443350 w 86"/>
                <a:gd name="T33" fmla="*/ 73665148 h 86"/>
                <a:gd name="T34" fmla="*/ 230819385 w 86"/>
                <a:gd name="T35" fmla="*/ 73665148 h 86"/>
                <a:gd name="T36" fmla="*/ 230819385 w 86"/>
                <a:gd name="T37" fmla="*/ 103132537 h 86"/>
                <a:gd name="T38" fmla="*/ 275019360 w 86"/>
                <a:gd name="T39" fmla="*/ 112954261 h 86"/>
                <a:gd name="T40" fmla="*/ 265197636 w 86"/>
                <a:gd name="T41" fmla="*/ 152243375 h 86"/>
                <a:gd name="T42" fmla="*/ 220997661 w 86"/>
                <a:gd name="T43" fmla="*/ 142421650 h 86"/>
                <a:gd name="T44" fmla="*/ 191532488 w 86"/>
                <a:gd name="T45" fmla="*/ 157154237 h 86"/>
                <a:gd name="T46" fmla="*/ 230819385 w 86"/>
                <a:gd name="T47" fmla="*/ 186621626 h 86"/>
                <a:gd name="T48" fmla="*/ 284841085 w 86"/>
                <a:gd name="T49" fmla="*/ 250465050 h 86"/>
                <a:gd name="T50" fmla="*/ 225908523 w 86"/>
                <a:gd name="T51" fmla="*/ 309397611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32" name="文本框 52"/>
          <p:cNvSpPr>
            <a:spLocks noChangeArrowheads="1"/>
          </p:cNvSpPr>
          <p:nvPr/>
        </p:nvSpPr>
        <p:spPr bwMode="auto">
          <a:xfrm>
            <a:off x="435429" y="4718484"/>
            <a:ext cx="277008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sz="24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1.</a:t>
            </a:r>
            <a:r>
              <a:rPr lang="zh-CN" altLang="en-US" sz="24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人力成本</a:t>
            </a:r>
            <a:endParaRPr lang="en-US" altLang="zh-CN" sz="1400" b="1" dirty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20.11</a:t>
            </a: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（元）*</a:t>
            </a:r>
            <a:r>
              <a:rPr lang="en-US" altLang="zh-CN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1</a:t>
            </a: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（小时）*</a:t>
            </a:r>
            <a:r>
              <a:rPr lang="en-US" altLang="zh-CN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7</a:t>
            </a: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（个</a:t>
            </a:r>
            <a:r>
              <a:rPr lang="en-US" altLang="zh-CN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build</a:t>
            </a: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）</a:t>
            </a:r>
            <a:r>
              <a:rPr lang="en-US" altLang="zh-CN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=140.77</a:t>
            </a: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（元）；</a:t>
            </a:r>
            <a:endParaRPr lang="zh-CN" altLang="en-US" sz="36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233" name="文本框 53"/>
          <p:cNvSpPr>
            <a:spLocks noChangeArrowheads="1"/>
          </p:cNvSpPr>
          <p:nvPr/>
        </p:nvSpPr>
        <p:spPr bwMode="auto">
          <a:xfrm>
            <a:off x="3205518" y="4689456"/>
            <a:ext cx="30356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sz="24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2.</a:t>
            </a:r>
            <a:r>
              <a:rPr lang="zh-CN" altLang="en-US" sz="24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優勢</a:t>
            </a:r>
            <a:endParaRPr lang="en-US" altLang="zh-CN" sz="1400" b="1" dirty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程序可以長期穩定使用，支持工程師實時查看工站測試結果，即時了解工站良率、異常；</a:t>
            </a:r>
            <a:endParaRPr lang="zh-CN" altLang="en-US" sz="36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234" name="文本框 54"/>
          <p:cNvSpPr>
            <a:spLocks noChangeArrowheads="1"/>
          </p:cNvSpPr>
          <p:nvPr/>
        </p:nvSpPr>
        <p:spPr bwMode="auto">
          <a:xfrm>
            <a:off x="6465948" y="4694041"/>
            <a:ext cx="23297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2400" b="1" dirty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3</a:t>
            </a:r>
            <a:r>
              <a:rPr lang="en-US" altLang="zh-CN" sz="24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.</a:t>
            </a:r>
            <a:r>
              <a:rPr lang="zh-CN" altLang="en-US" sz="24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潛在價值</a:t>
            </a:r>
            <a:endParaRPr lang="en-US" altLang="zh-CN" sz="2400" b="1" dirty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作爲</a:t>
            </a:r>
            <a:r>
              <a:rPr lang="en-US" altLang="zh-CN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IIDM</a:t>
            </a:r>
            <a:r>
              <a:rPr lang="zh-CN" altLang="en-US" sz="1600" b="1" dirty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系統</a:t>
            </a: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的子系統，數據帶來的無形效益無法估算</a:t>
            </a:r>
            <a:endParaRPr lang="zh-CN" altLang="en-US" sz="1600" b="1" dirty="0">
              <a:solidFill>
                <a:srgbClr val="262626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235" name="文本框 55"/>
          <p:cNvSpPr>
            <a:spLocks noChangeArrowheads="1"/>
          </p:cNvSpPr>
          <p:nvPr/>
        </p:nvSpPr>
        <p:spPr bwMode="auto">
          <a:xfrm>
            <a:off x="9205915" y="4703970"/>
            <a:ext cx="22948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24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改善績效</a:t>
            </a:r>
            <a:endParaRPr lang="en-US" altLang="zh-CN" sz="2400" b="1" dirty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改善前後相差</a:t>
            </a:r>
            <a:r>
              <a:rPr lang="en-US" altLang="zh-CN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3571</a:t>
            </a:r>
            <a:r>
              <a:rPr lang="zh-CN" altLang="en-US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倍，預計能減少</a:t>
            </a:r>
            <a:r>
              <a:rPr lang="en-US" altLang="zh-CN" sz="1600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502609.23</a:t>
            </a:r>
            <a:r>
              <a:rPr lang="zh-CN" altLang="en-US" sz="1600" b="1" dirty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元；</a:t>
            </a:r>
            <a:endParaRPr lang="zh-CN" altLang="en-US" sz="1600" b="1" dirty="0">
              <a:solidFill>
                <a:srgbClr val="262626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1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42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3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4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45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46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7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8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49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50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1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2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53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54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5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56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59" name="文本框 23"/>
          <p:cNvSpPr>
            <a:spLocks noChangeArrowheads="1"/>
          </p:cNvSpPr>
          <p:nvPr/>
        </p:nvSpPr>
        <p:spPr bwMode="auto">
          <a:xfrm>
            <a:off x="4851074" y="81133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 6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61" name="平行四边形 30"/>
          <p:cNvSpPr>
            <a:spLocks noChangeArrowheads="1"/>
          </p:cNvSpPr>
          <p:nvPr/>
        </p:nvSpPr>
        <p:spPr bwMode="auto">
          <a:xfrm rot="7676462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62" name="文本框 24"/>
          <p:cNvSpPr>
            <a:spLocks noChangeArrowheads="1"/>
          </p:cNvSpPr>
          <p:nvPr/>
        </p:nvSpPr>
        <p:spPr bwMode="auto">
          <a:xfrm>
            <a:off x="5319449" y="158953"/>
            <a:ext cx="20185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改善成果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sp>
        <p:nvSpPr>
          <p:cNvPr id="63" name="文本框 23"/>
          <p:cNvSpPr>
            <a:spLocks noChangeArrowheads="1"/>
          </p:cNvSpPr>
          <p:nvPr/>
        </p:nvSpPr>
        <p:spPr bwMode="auto">
          <a:xfrm>
            <a:off x="4967186" y="66619"/>
            <a:ext cx="71583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5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2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9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92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92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92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92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  <p:bldP spid="9222" grpId="0" animBg="1"/>
      <p:bldP spid="9223" grpId="0" animBg="1"/>
      <p:bldP spid="9224" grpId="0" animBg="1"/>
      <p:bldP spid="9232" grpId="0"/>
      <p:bldP spid="9233" grpId="0"/>
      <p:bldP spid="9234" grpId="0"/>
      <p:bldP spid="923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任意多边形 33"/>
          <p:cNvSpPr>
            <a:spLocks noChangeArrowheads="1"/>
          </p:cNvSpPr>
          <p:nvPr/>
        </p:nvSpPr>
        <p:spPr bwMode="auto">
          <a:xfrm rot="1800000" flipH="1">
            <a:off x="13755336" y="1073150"/>
            <a:ext cx="1635125" cy="6645275"/>
          </a:xfrm>
          <a:custGeom>
            <a:avLst/>
            <a:gdLst>
              <a:gd name="T0" fmla="*/ 2284429 w 1170373"/>
              <a:gd name="T1" fmla="*/ 1320403 h 4753805"/>
              <a:gd name="T2" fmla="*/ 0 w 1170373"/>
              <a:gd name="T3" fmla="*/ 0 h 4753805"/>
              <a:gd name="T4" fmla="*/ 0 w 1170373"/>
              <a:gd name="T5" fmla="*/ 7968930 h 4753805"/>
              <a:gd name="T6" fmla="*/ 2284429 w 1170373"/>
              <a:gd name="T7" fmla="*/ 9289333 h 4753805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753805"/>
              <a:gd name="T14" fmla="*/ 1170373 w 1170373"/>
              <a:gd name="T15" fmla="*/ 4753805 h 4753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753805">
                <a:moveTo>
                  <a:pt x="1170373" y="675715"/>
                </a:moveTo>
                <a:lnTo>
                  <a:pt x="0" y="0"/>
                </a:lnTo>
                <a:lnTo>
                  <a:pt x="0" y="4078090"/>
                </a:lnTo>
                <a:lnTo>
                  <a:pt x="1170373" y="4753805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A6AFB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2" name="任意多边形 29"/>
          <p:cNvSpPr>
            <a:spLocks noChangeArrowheads="1"/>
          </p:cNvSpPr>
          <p:nvPr/>
        </p:nvSpPr>
        <p:spPr bwMode="auto">
          <a:xfrm rot="1800000" flipH="1">
            <a:off x="13446388" y="2287853"/>
            <a:ext cx="1169988" cy="5214937"/>
          </a:xfrm>
          <a:custGeom>
            <a:avLst/>
            <a:gdLst>
              <a:gd name="T0" fmla="*/ 1169603 w 1170373"/>
              <a:gd name="T1" fmla="*/ 675841 h 5214450"/>
              <a:gd name="T2" fmla="*/ 0 w 1170373"/>
              <a:gd name="T3" fmla="*/ 0 h 5214450"/>
              <a:gd name="T4" fmla="*/ 0 w 1170373"/>
              <a:gd name="T5" fmla="*/ 4539583 h 5214450"/>
              <a:gd name="T6" fmla="*/ 1169603 w 1170373"/>
              <a:gd name="T7" fmla="*/ 5215424 h 5214450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5214450"/>
              <a:gd name="T14" fmla="*/ 1170373 w 1170373"/>
              <a:gd name="T15" fmla="*/ 5214450 h 5214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6231655" y="-1112838"/>
            <a:ext cx="4106630" cy="9090026"/>
            <a:chOff x="3086333" y="-1112838"/>
            <a:chExt cx="4106630" cy="9090026"/>
          </a:xfrm>
        </p:grpSpPr>
        <p:sp>
          <p:nvSpPr>
            <p:cNvPr id="22531" name="任意多边形 27"/>
            <p:cNvSpPr>
              <a:spLocks noChangeArrowheads="1"/>
            </p:cNvSpPr>
            <p:nvPr/>
          </p:nvSpPr>
          <p:spPr bwMode="auto">
            <a:xfrm rot="1800000" flipH="1">
              <a:off x="3086333" y="-1112838"/>
              <a:ext cx="2027237" cy="9090026"/>
            </a:xfrm>
            <a:custGeom>
              <a:avLst/>
              <a:gdLst>
                <a:gd name="T0" fmla="*/ 0 w 2026880"/>
                <a:gd name="T1" fmla="*/ 0 h 9089156"/>
                <a:gd name="T2" fmla="*/ 2027594 w 2026880"/>
                <a:gd name="T3" fmla="*/ 1170444 h 9089156"/>
                <a:gd name="T4" fmla="*/ 2027594 w 2026880"/>
                <a:gd name="T5" fmla="*/ 9090896 h 9089156"/>
                <a:gd name="T6" fmla="*/ 0 w 2026880"/>
                <a:gd name="T7" fmla="*/ 7920452 h 9089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6880"/>
                <a:gd name="T13" fmla="*/ 0 h 9089156"/>
                <a:gd name="T14" fmla="*/ 2026880 w 2026880"/>
                <a:gd name="T15" fmla="*/ 9089156 h 9089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6880" h="9089156">
                  <a:moveTo>
                    <a:pt x="0" y="0"/>
                  </a:moveTo>
                  <a:lnTo>
                    <a:pt x="2026880" y="1170220"/>
                  </a:lnTo>
                  <a:lnTo>
                    <a:pt x="2026880" y="9089156"/>
                  </a:lnTo>
                  <a:lnTo>
                    <a:pt x="0" y="791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533" name="任意多边形 31"/>
            <p:cNvSpPr>
              <a:spLocks noChangeArrowheads="1"/>
            </p:cNvSpPr>
            <p:nvPr/>
          </p:nvSpPr>
          <p:spPr bwMode="auto">
            <a:xfrm rot="1800000" flipH="1">
              <a:off x="5165725" y="-1112838"/>
              <a:ext cx="2027238" cy="9090026"/>
            </a:xfrm>
            <a:custGeom>
              <a:avLst/>
              <a:gdLst>
                <a:gd name="T0" fmla="*/ 0 w 2026880"/>
                <a:gd name="T1" fmla="*/ 0 h 9089156"/>
                <a:gd name="T2" fmla="*/ 2027596 w 2026880"/>
                <a:gd name="T3" fmla="*/ 1170444 h 9089156"/>
                <a:gd name="T4" fmla="*/ 2027596 w 2026880"/>
                <a:gd name="T5" fmla="*/ 9090896 h 9089156"/>
                <a:gd name="T6" fmla="*/ 0 w 2026880"/>
                <a:gd name="T7" fmla="*/ 7920452 h 9089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6880"/>
                <a:gd name="T13" fmla="*/ 0 h 9089156"/>
                <a:gd name="T14" fmla="*/ 2026880 w 2026880"/>
                <a:gd name="T15" fmla="*/ 9089156 h 9089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6880" h="9089156">
                  <a:moveTo>
                    <a:pt x="0" y="0"/>
                  </a:moveTo>
                  <a:lnTo>
                    <a:pt x="2026880" y="1170220"/>
                  </a:lnTo>
                  <a:lnTo>
                    <a:pt x="2026880" y="9089156"/>
                  </a:lnTo>
                  <a:lnTo>
                    <a:pt x="0" y="791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2534" name="任意多边形 25"/>
          <p:cNvSpPr>
            <a:spLocks noChangeArrowheads="1"/>
          </p:cNvSpPr>
          <p:nvPr/>
        </p:nvSpPr>
        <p:spPr bwMode="auto">
          <a:xfrm rot="1800000" flipH="1">
            <a:off x="-2112888" y="3327627"/>
            <a:ext cx="1169987" cy="4100512"/>
          </a:xfrm>
          <a:custGeom>
            <a:avLst/>
            <a:gdLst>
              <a:gd name="T0" fmla="*/ 1169601 w 1170373"/>
              <a:gd name="T1" fmla="*/ 675337 h 4101661"/>
              <a:gd name="T2" fmla="*/ 0 w 1170373"/>
              <a:gd name="T3" fmla="*/ 0 h 4101661"/>
              <a:gd name="T4" fmla="*/ 0 w 1170373"/>
              <a:gd name="T5" fmla="*/ 3424027 h 4101661"/>
              <a:gd name="T6" fmla="*/ 1169601 w 1170373"/>
              <a:gd name="T7" fmla="*/ 4099363 h 4101661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101661"/>
              <a:gd name="T14" fmla="*/ 1170373 w 1170373"/>
              <a:gd name="T15" fmla="*/ 4101661 h 41016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101661">
                <a:moveTo>
                  <a:pt x="1170373" y="675715"/>
                </a:moveTo>
                <a:lnTo>
                  <a:pt x="0" y="0"/>
                </a:lnTo>
                <a:lnTo>
                  <a:pt x="0" y="3425946"/>
                </a:lnTo>
                <a:lnTo>
                  <a:pt x="1170373" y="4101661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5" name="文本框 34"/>
          <p:cNvSpPr>
            <a:spLocks noChangeArrowheads="1"/>
          </p:cNvSpPr>
          <p:nvPr/>
        </p:nvSpPr>
        <p:spPr bwMode="auto">
          <a:xfrm>
            <a:off x="3501460" y="2955925"/>
            <a:ext cx="57278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sz="6600" b="1" dirty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THANK     YOU</a:t>
            </a:r>
            <a:endParaRPr lang="zh-CN" altLang="en-US" sz="6600" b="1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39306E-6 L 0.79401 0.0127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01" y="6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17 L -0.61302 -2.22222E-6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51" y="-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38728E-6 L 0.27747 -1.38728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36994E-6 L -0.50234 -2.36994E-6 " pathEditMode="relative" rAng="0" ptsTypes="AA">
                                      <p:cBhvr>
                                        <p:cTn id="12" dur="14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  <p:bldP spid="22532" grpId="0" animBg="1"/>
      <p:bldP spid="225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33"/>
          <p:cNvSpPr>
            <a:spLocks noChangeArrowheads="1"/>
          </p:cNvSpPr>
          <p:nvPr/>
        </p:nvSpPr>
        <p:spPr bwMode="auto">
          <a:xfrm>
            <a:off x="1175657" y="1295400"/>
            <a:ext cx="3482068" cy="4300538"/>
          </a:xfrm>
          <a:prstGeom prst="rect">
            <a:avLst/>
          </a:prstGeom>
          <a:solidFill>
            <a:srgbClr val="0C0C0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3080" name="任意多边形 24"/>
          <p:cNvSpPr>
            <a:spLocks noChangeArrowheads="1"/>
          </p:cNvSpPr>
          <p:nvPr/>
        </p:nvSpPr>
        <p:spPr bwMode="auto">
          <a:xfrm rot="19800000">
            <a:off x="11782707" y="6295920"/>
            <a:ext cx="1170387" cy="4102054"/>
          </a:xfrm>
          <a:custGeom>
            <a:avLst/>
            <a:gdLst>
              <a:gd name="T0" fmla="*/ 1170373 w 1170373"/>
              <a:gd name="T1" fmla="*/ 675715 h 4101661"/>
              <a:gd name="T2" fmla="*/ 0 w 1170373"/>
              <a:gd name="T3" fmla="*/ 0 h 4101661"/>
              <a:gd name="T4" fmla="*/ 0 w 1170373"/>
              <a:gd name="T5" fmla="*/ 3425946 h 4101661"/>
              <a:gd name="T6" fmla="*/ 1170373 w 1170373"/>
              <a:gd name="T7" fmla="*/ 4101661 h 4101661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101661"/>
              <a:gd name="T14" fmla="*/ 1170373 w 1170373"/>
              <a:gd name="T15" fmla="*/ 4101661 h 41016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101661">
                <a:moveTo>
                  <a:pt x="1170373" y="675715"/>
                </a:moveTo>
                <a:lnTo>
                  <a:pt x="0" y="0"/>
                </a:lnTo>
                <a:lnTo>
                  <a:pt x="0" y="3425946"/>
                </a:lnTo>
                <a:lnTo>
                  <a:pt x="1170373" y="4101661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2" name="任意多边形 26"/>
          <p:cNvSpPr>
            <a:spLocks noChangeArrowheads="1"/>
          </p:cNvSpPr>
          <p:nvPr/>
        </p:nvSpPr>
        <p:spPr bwMode="auto">
          <a:xfrm rot="19800000">
            <a:off x="9434664" y="6266744"/>
            <a:ext cx="1170387" cy="4754260"/>
          </a:xfrm>
          <a:custGeom>
            <a:avLst/>
            <a:gdLst>
              <a:gd name="T0" fmla="*/ 1170373 w 1170373"/>
              <a:gd name="T1" fmla="*/ 675715 h 4753805"/>
              <a:gd name="T2" fmla="*/ 0 w 1170373"/>
              <a:gd name="T3" fmla="*/ 0 h 4753805"/>
              <a:gd name="T4" fmla="*/ 0 w 1170373"/>
              <a:gd name="T5" fmla="*/ 4078090 h 4753805"/>
              <a:gd name="T6" fmla="*/ 1170373 w 1170373"/>
              <a:gd name="T7" fmla="*/ 4753805 h 4753805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4753805"/>
              <a:gd name="T14" fmla="*/ 1170373 w 1170373"/>
              <a:gd name="T15" fmla="*/ 4753805 h 4753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4753805">
                <a:moveTo>
                  <a:pt x="1170373" y="675715"/>
                </a:moveTo>
                <a:lnTo>
                  <a:pt x="0" y="0"/>
                </a:lnTo>
                <a:lnTo>
                  <a:pt x="0" y="4078090"/>
                </a:lnTo>
                <a:lnTo>
                  <a:pt x="1170373" y="4753805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D6DA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3" name="任意多边形 28"/>
          <p:cNvSpPr>
            <a:spLocks noChangeArrowheads="1"/>
          </p:cNvSpPr>
          <p:nvPr/>
        </p:nvSpPr>
        <p:spPr bwMode="auto">
          <a:xfrm rot="19800000">
            <a:off x="8581257" y="6235885"/>
            <a:ext cx="1170387" cy="5214949"/>
          </a:xfrm>
          <a:custGeom>
            <a:avLst/>
            <a:gdLst>
              <a:gd name="T0" fmla="*/ 1170373 w 1170373"/>
              <a:gd name="T1" fmla="*/ 675715 h 5214450"/>
              <a:gd name="T2" fmla="*/ 0 w 1170373"/>
              <a:gd name="T3" fmla="*/ 0 h 5214450"/>
              <a:gd name="T4" fmla="*/ 0 w 1170373"/>
              <a:gd name="T5" fmla="*/ 4538735 h 5214450"/>
              <a:gd name="T6" fmla="*/ 1170373 w 1170373"/>
              <a:gd name="T7" fmla="*/ 5214450 h 5214450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5214450"/>
              <a:gd name="T14" fmla="*/ 1170373 w 1170373"/>
              <a:gd name="T15" fmla="*/ 5214450 h 5214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6" name="文本框 29"/>
          <p:cNvSpPr>
            <a:spLocks noChangeArrowheads="1"/>
          </p:cNvSpPr>
          <p:nvPr/>
        </p:nvSpPr>
        <p:spPr bwMode="auto">
          <a:xfrm>
            <a:off x="1892551" y="1546225"/>
            <a:ext cx="19896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1.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背景介紹</a:t>
            </a:r>
            <a:endParaRPr lang="zh-CN" altLang="en-US" sz="2800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sp>
        <p:nvSpPr>
          <p:cNvPr id="3077" name="文本框 30"/>
          <p:cNvSpPr>
            <a:spLocks noChangeArrowheads="1"/>
          </p:cNvSpPr>
          <p:nvPr/>
        </p:nvSpPr>
        <p:spPr bwMode="auto">
          <a:xfrm>
            <a:off x="1884612" y="2295690"/>
            <a:ext cx="19896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2.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提出方案</a:t>
            </a:r>
            <a:endParaRPr lang="zh-CN" altLang="en-US" sz="2800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sp>
        <p:nvSpPr>
          <p:cNvPr id="16" name="文本框 30"/>
          <p:cNvSpPr>
            <a:spLocks noChangeArrowheads="1"/>
          </p:cNvSpPr>
          <p:nvPr/>
        </p:nvSpPr>
        <p:spPr bwMode="auto">
          <a:xfrm>
            <a:off x="1873769" y="3861002"/>
            <a:ext cx="21010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4.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推廣擴展</a:t>
            </a:r>
          </a:p>
        </p:txBody>
      </p:sp>
      <p:sp>
        <p:nvSpPr>
          <p:cNvPr id="17" name="文本框 30"/>
          <p:cNvSpPr>
            <a:spLocks noChangeArrowheads="1"/>
          </p:cNvSpPr>
          <p:nvPr/>
        </p:nvSpPr>
        <p:spPr bwMode="auto">
          <a:xfrm>
            <a:off x="1874935" y="4667629"/>
            <a:ext cx="19896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5.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改善成果</a:t>
            </a:r>
            <a:endParaRPr lang="zh-CN" altLang="en-US" sz="2800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sp>
        <p:nvSpPr>
          <p:cNvPr id="18" name="文本框 30"/>
          <p:cNvSpPr>
            <a:spLocks noChangeArrowheads="1"/>
          </p:cNvSpPr>
          <p:nvPr/>
        </p:nvSpPr>
        <p:spPr bwMode="auto">
          <a:xfrm>
            <a:off x="1872560" y="3062651"/>
            <a:ext cx="20932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3.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系統展示</a:t>
            </a:r>
            <a:endParaRPr lang="zh-CN" altLang="en-US" sz="2800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sp>
        <p:nvSpPr>
          <p:cNvPr id="3081" name="任意多边形 10"/>
          <p:cNvSpPr>
            <a:spLocks noChangeArrowheads="1"/>
          </p:cNvSpPr>
          <p:nvPr/>
        </p:nvSpPr>
        <p:spPr bwMode="auto">
          <a:xfrm rot="19800000">
            <a:off x="3826081" y="-8055292"/>
            <a:ext cx="2026903" cy="9090026"/>
          </a:xfrm>
          <a:custGeom>
            <a:avLst/>
            <a:gdLst>
              <a:gd name="T0" fmla="*/ 0 w 2026880"/>
              <a:gd name="T1" fmla="*/ 0 h 9089156"/>
              <a:gd name="T2" fmla="*/ 2026880 w 2026880"/>
              <a:gd name="T3" fmla="*/ 1170220 h 9089156"/>
              <a:gd name="T4" fmla="*/ 2026880 w 2026880"/>
              <a:gd name="T5" fmla="*/ 9089156 h 9089156"/>
              <a:gd name="T6" fmla="*/ 0 w 2026880"/>
              <a:gd name="T7" fmla="*/ 7918936 h 9089156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9089156"/>
              <a:gd name="T14" fmla="*/ 2026880 w 2026880"/>
              <a:gd name="T15" fmla="*/ 9089156 h 9089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4" name="文本框 14"/>
          <p:cNvSpPr>
            <a:spLocks noChangeArrowheads="1"/>
          </p:cNvSpPr>
          <p:nvPr/>
        </p:nvSpPr>
        <p:spPr bwMode="auto">
          <a:xfrm rot="3550076" flipH="1">
            <a:off x="7903777" y="2832009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目录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5 0.02497 L -0.18242 -0.57341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8" y="-299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4.62428E-7 L -0.15963 -0.4941 " pathEditMode="relative" rAng="0" ptsTypes="AA">
                                      <p:cBhvr>
                                        <p:cTn id="8" dur="16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-247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2.54335E-6 L -0.13685 -0.4215 " pathEditMode="relative" rAng="0" ptsTypes="AA">
                                      <p:cBhvr>
                                        <p:cTn id="10" dur="14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-2108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87283E-6 L 0.32253 1.01133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505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1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80" grpId="0" animBg="1"/>
      <p:bldP spid="3082" grpId="0" animBg="1"/>
      <p:bldP spid="3083" grpId="0" animBg="1"/>
      <p:bldP spid="3076" grpId="1"/>
      <p:bldP spid="3077" grpId="0"/>
      <p:bldP spid="16" grpId="0"/>
      <p:bldP spid="17" grpId="0"/>
      <p:bldP spid="18" grpId="0"/>
      <p:bldP spid="3081" grpId="0" animBg="1"/>
      <p:bldP spid="30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肘形接點 25"/>
          <p:cNvCxnSpPr/>
          <p:nvPr/>
        </p:nvCxnSpPr>
        <p:spPr>
          <a:xfrm flipV="1">
            <a:off x="4481895" y="4016846"/>
            <a:ext cx="664997" cy="35880"/>
          </a:xfrm>
          <a:prstGeom prst="bentConnector3">
            <a:avLst>
              <a:gd name="adj1" fmla="val 50000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02" name="Text Box 142"/>
          <p:cNvSpPr txBox="1">
            <a:spLocks noChangeArrowheads="1"/>
          </p:cNvSpPr>
          <p:nvPr/>
        </p:nvSpPr>
        <p:spPr bwMode="auto">
          <a:xfrm>
            <a:off x="7752260" y="6187032"/>
            <a:ext cx="2356282" cy="615553"/>
          </a:xfrm>
          <a:prstGeom prst="rect">
            <a:avLst/>
          </a:prstGeom>
          <a:solidFill>
            <a:srgbClr val="00B0F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7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E. Data Prediction</a:t>
            </a:r>
          </a:p>
          <a:p>
            <a:r>
              <a:rPr lang="en-US" altLang="zh-TW" sz="17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(Big Data)</a:t>
            </a:r>
            <a:endParaRPr lang="en-US" altLang="zh-TW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137517" y="795247"/>
            <a:ext cx="1901327" cy="5981367"/>
            <a:chOff x="10137517" y="795247"/>
            <a:chExt cx="1901327" cy="5981367"/>
          </a:xfrm>
        </p:grpSpPr>
        <p:sp>
          <p:nvSpPr>
            <p:cNvPr id="54" name="矩形 53"/>
            <p:cNvSpPr/>
            <p:nvPr/>
          </p:nvSpPr>
          <p:spPr>
            <a:xfrm>
              <a:off x="10137517" y="795247"/>
              <a:ext cx="1901327" cy="5981367"/>
            </a:xfrm>
            <a:prstGeom prst="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404" tIns="19202" rIns="38404" bIns="19202" anchor="ctr"/>
            <a:lstStyle/>
            <a:p>
              <a:pPr algn="ctr">
                <a:defRPr/>
              </a:pPr>
              <a:endParaRPr lang="zh-TW" altLang="en-US" sz="3100" b="1" dirty="0">
                <a:latin typeface="新細明體" pitchFamily="18" charset="-120"/>
                <a:ea typeface="新細明體" pitchFamily="18" charset="-120"/>
              </a:endParaRPr>
            </a:p>
          </p:txBody>
        </p:sp>
        <p:sp>
          <p:nvSpPr>
            <p:cNvPr id="41045" name="Text Box 85"/>
            <p:cNvSpPr txBox="1">
              <a:spLocks noChangeArrowheads="1"/>
            </p:cNvSpPr>
            <p:nvPr/>
          </p:nvSpPr>
          <p:spPr bwMode="auto">
            <a:xfrm>
              <a:off x="10208839" y="1308640"/>
              <a:ext cx="1737267" cy="338555"/>
            </a:xfrm>
            <a:prstGeom prst="rect">
              <a:avLst/>
            </a:prstGeom>
            <a:solidFill>
              <a:srgbClr val="00B0F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Sync up meeting</a:t>
              </a:r>
              <a:endParaRPr lang="zh-TW" altLang="en-US" sz="16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1054" name="Text Box 94"/>
            <p:cNvSpPr txBox="1">
              <a:spLocks noChangeArrowheads="1"/>
            </p:cNvSpPr>
            <p:nvPr/>
          </p:nvSpPr>
          <p:spPr bwMode="auto">
            <a:xfrm>
              <a:off x="10406995" y="2861252"/>
              <a:ext cx="1383170" cy="369095"/>
            </a:xfrm>
            <a:prstGeom prst="rect">
              <a:avLst/>
            </a:prstGeom>
            <a:solidFill>
              <a:srgbClr val="00B0F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FA meeting</a:t>
              </a:r>
              <a:endParaRPr lang="zh-TW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3368" name="Picture 56" descr="C:\Users\F1230137\Desktop\1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09730" y="1793052"/>
              <a:ext cx="1574575" cy="8791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369" name="Picture 57" descr="C:\Users\F1230137\Desktop\會議示意圖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298508" y="3380008"/>
              <a:ext cx="1595952" cy="11771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426" name="圖片 19472" descr="d4b1a0663d33c10cc1746038dee9cb88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3530" y="5190484"/>
              <a:ext cx="1606973" cy="11099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10" name="Text Box 150"/>
            <p:cNvSpPr txBox="1">
              <a:spLocks noChangeArrowheads="1"/>
            </p:cNvSpPr>
            <p:nvPr/>
          </p:nvSpPr>
          <p:spPr bwMode="auto">
            <a:xfrm>
              <a:off x="10406995" y="4667682"/>
              <a:ext cx="1454683" cy="400051"/>
            </a:xfrm>
            <a:prstGeom prst="rect">
              <a:avLst/>
            </a:prstGeom>
            <a:solidFill>
              <a:srgbClr val="00B0F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 SCM </a:t>
              </a:r>
              <a:r>
                <a:rPr lang="zh-TW" altLang="en-US" sz="20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生管</a:t>
              </a:r>
            </a:p>
          </p:txBody>
        </p:sp>
      </p:grpSp>
      <p:sp>
        <p:nvSpPr>
          <p:cNvPr id="66" name="文字方塊 75"/>
          <p:cNvSpPr txBox="1">
            <a:spLocks noChangeArrowheads="1"/>
          </p:cNvSpPr>
          <p:nvPr/>
        </p:nvSpPr>
        <p:spPr bwMode="auto">
          <a:xfrm>
            <a:off x="6214274" y="4603572"/>
            <a:ext cx="294699" cy="7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404" tIns="19202" rIns="38404" bIns="19202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新細明體" pitchFamily="18" charset="-120"/>
                <a:ea typeface="新細明體" pitchFamily="18" charset="-120"/>
              </a:rPr>
              <a:t>模型預測</a:t>
            </a:r>
            <a:endParaRPr lang="zh-TW" altLang="en-US" sz="1100" b="1" dirty="0">
              <a:solidFill>
                <a:schemeClr val="bg1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3648070" y="-6351"/>
            <a:ext cx="900161" cy="0"/>
          </a:xfrm>
          <a:prstGeom prst="lin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3503619" y="-6351"/>
            <a:ext cx="1044575" cy="0"/>
          </a:xfrm>
          <a:prstGeom prst="lin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028503" y="980383"/>
            <a:ext cx="1982673" cy="5118011"/>
            <a:chOff x="8028503" y="980383"/>
            <a:chExt cx="1982673" cy="5118011"/>
          </a:xfrm>
        </p:grpSpPr>
        <p:sp>
          <p:nvSpPr>
            <p:cNvPr id="40" name="矩形 39"/>
            <p:cNvSpPr/>
            <p:nvPr/>
          </p:nvSpPr>
          <p:spPr>
            <a:xfrm>
              <a:off x="8398976" y="1477917"/>
              <a:ext cx="1350333" cy="4620477"/>
            </a:xfrm>
            <a:prstGeom prst="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404" tIns="19202" rIns="38404" bIns="19202" anchor="ctr"/>
            <a:lstStyle/>
            <a:p>
              <a:pPr algn="ctr">
                <a:defRPr/>
              </a:pPr>
              <a:endParaRPr lang="zh-TW" altLang="en-US" sz="3100" b="1" dirty="0">
                <a:latin typeface="新細明體" pitchFamily="18" charset="-120"/>
                <a:ea typeface="新細明體" pitchFamily="18" charset="-120"/>
              </a:endParaRPr>
            </a:p>
          </p:txBody>
        </p:sp>
        <p:sp>
          <p:nvSpPr>
            <p:cNvPr id="41028" name="Text Box 68"/>
            <p:cNvSpPr txBox="1">
              <a:spLocks noChangeArrowheads="1"/>
            </p:cNvSpPr>
            <p:nvPr/>
          </p:nvSpPr>
          <p:spPr bwMode="auto">
            <a:xfrm>
              <a:off x="8028503" y="980383"/>
              <a:ext cx="1982673" cy="353943"/>
            </a:xfrm>
            <a:prstGeom prst="rect">
              <a:avLst/>
            </a:prstGeom>
            <a:solidFill>
              <a:srgbClr val="00B0F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17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D. Data </a:t>
              </a:r>
              <a:r>
                <a:rPr lang="en-US" altLang="zh-TW" sz="17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Process</a:t>
              </a:r>
              <a:endParaRPr lang="zh-TW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1048" name="Text Box 88"/>
            <p:cNvSpPr txBox="1">
              <a:spLocks noChangeArrowheads="1"/>
            </p:cNvSpPr>
            <p:nvPr/>
          </p:nvSpPr>
          <p:spPr bwMode="auto">
            <a:xfrm>
              <a:off x="8483633" y="3552958"/>
              <a:ext cx="1167110" cy="830997"/>
            </a:xfrm>
            <a:prstGeom prst="rect">
              <a:avLst/>
            </a:prstGeom>
            <a:solidFill>
              <a:srgbClr val="00B0F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Yield,</a:t>
              </a:r>
              <a:endParaRPr lang="en-US" altLang="zh-TW" sz="16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TW" sz="16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Analysis Report</a:t>
              </a:r>
              <a:endParaRPr lang="zh-TW" altLang="en-US" sz="16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90" name="Picture 60" descr="C:\Users\F1230137\Desktop\11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09704" y="1903823"/>
              <a:ext cx="998069" cy="1016831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3" name="Picture 60" descr="C:\Users\F1230137\Desktop\11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4780" y="4880695"/>
              <a:ext cx="998069" cy="1016831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</p:grpSp>
      <p:grpSp>
        <p:nvGrpSpPr>
          <p:cNvPr id="21" name="组合 20"/>
          <p:cNvGrpSpPr/>
          <p:nvPr/>
        </p:nvGrpSpPr>
        <p:grpSpPr>
          <a:xfrm>
            <a:off x="9767676" y="2600327"/>
            <a:ext cx="307097" cy="2862263"/>
            <a:chOff x="9767676" y="2600327"/>
            <a:chExt cx="307097" cy="2862263"/>
          </a:xfrm>
        </p:grpSpPr>
        <p:sp>
          <p:nvSpPr>
            <p:cNvPr id="62" name="向右箭號 61"/>
            <p:cNvSpPr/>
            <p:nvPr/>
          </p:nvSpPr>
          <p:spPr>
            <a:xfrm>
              <a:off x="9769779" y="2600327"/>
              <a:ext cx="304994" cy="180181"/>
            </a:xfrm>
            <a:prstGeom prst="rightArrow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404" tIns="19202" rIns="38404" bIns="19202" anchor="ctr"/>
            <a:lstStyle/>
            <a:p>
              <a:pPr algn="ctr">
                <a:defRPr/>
              </a:pPr>
              <a:endParaRPr lang="zh-TW" altLang="en-US" sz="3100" b="1" dirty="0">
                <a:latin typeface="新細明體" pitchFamily="18" charset="-120"/>
                <a:ea typeface="新細明體" pitchFamily="18" charset="-120"/>
              </a:endParaRPr>
            </a:p>
          </p:txBody>
        </p:sp>
        <p:sp>
          <p:nvSpPr>
            <p:cNvPr id="4" name="向右箭號 61"/>
            <p:cNvSpPr/>
            <p:nvPr/>
          </p:nvSpPr>
          <p:spPr>
            <a:xfrm>
              <a:off x="9767676" y="5282407"/>
              <a:ext cx="304994" cy="180183"/>
            </a:xfrm>
            <a:prstGeom prst="rightArrow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404" tIns="19202" rIns="38404" bIns="19202" anchor="ctr"/>
            <a:lstStyle/>
            <a:p>
              <a:pPr algn="ctr">
                <a:defRPr/>
              </a:pPr>
              <a:endParaRPr lang="zh-TW" altLang="en-US" sz="3100" b="1" dirty="0">
                <a:latin typeface="新細明體" pitchFamily="18" charset="-120"/>
                <a:ea typeface="新細明體" pitchFamily="18" charset="-12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72418" y="2515954"/>
            <a:ext cx="2326558" cy="1273084"/>
            <a:chOff x="6072418" y="2515954"/>
            <a:chExt cx="2326558" cy="1273084"/>
          </a:xfrm>
        </p:grpSpPr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6072418" y="2515954"/>
              <a:ext cx="2301014" cy="338555"/>
            </a:xfrm>
            <a:prstGeom prst="rect">
              <a:avLst/>
            </a:prstGeom>
            <a:solidFill>
              <a:srgbClr val="00B0F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C. Server &amp; Database</a:t>
              </a:r>
              <a:endParaRPr lang="zh-TW" altLang="en-US" sz="16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2" name="向右箭號 41"/>
            <p:cNvSpPr/>
            <p:nvPr/>
          </p:nvSpPr>
          <p:spPr>
            <a:xfrm>
              <a:off x="8121765" y="3277502"/>
              <a:ext cx="277211" cy="180183"/>
            </a:xfrm>
            <a:prstGeom prst="rightArrow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404" tIns="19202" rIns="38404" bIns="19202" anchor="ctr"/>
            <a:lstStyle/>
            <a:p>
              <a:pPr algn="ctr">
                <a:defRPr/>
              </a:pPr>
              <a:endParaRPr lang="zh-TW" altLang="en-US" sz="3100" b="1" dirty="0">
                <a:latin typeface="新細明體" pitchFamily="18" charset="-120"/>
                <a:ea typeface="新細明體" pitchFamily="18" charset="-120"/>
              </a:endParaRPr>
            </a:p>
          </p:txBody>
        </p:sp>
        <p:pic>
          <p:nvPicPr>
            <p:cNvPr id="13364" name="Picture 52" descr="C:\Users\F1230137\Desktop\22222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46055" y="2996950"/>
              <a:ext cx="1085925" cy="792088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7" name="向右箭號 41"/>
            <p:cNvSpPr/>
            <p:nvPr/>
          </p:nvSpPr>
          <p:spPr>
            <a:xfrm>
              <a:off x="6793749" y="3241079"/>
              <a:ext cx="277211" cy="180183"/>
            </a:xfrm>
            <a:prstGeom prst="rightArrow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404" tIns="19202" rIns="38404" bIns="19202" anchor="ctr"/>
            <a:lstStyle/>
            <a:p>
              <a:pPr algn="ctr"/>
              <a:endParaRPr lang="zh-TW" altLang="en-US" sz="1700" b="1" dirty="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65030" y="2913955"/>
            <a:ext cx="4028720" cy="3732420"/>
            <a:chOff x="2765030" y="2913955"/>
            <a:chExt cx="4028720" cy="3732420"/>
          </a:xfrm>
        </p:grpSpPr>
        <p:sp>
          <p:nvSpPr>
            <p:cNvPr id="41013" name="Text Box 53"/>
            <p:cNvSpPr txBox="1">
              <a:spLocks noChangeArrowheads="1"/>
            </p:cNvSpPr>
            <p:nvPr/>
          </p:nvSpPr>
          <p:spPr bwMode="auto">
            <a:xfrm>
              <a:off x="3189755" y="6292432"/>
              <a:ext cx="3178076" cy="353943"/>
            </a:xfrm>
            <a:prstGeom prst="rect">
              <a:avLst/>
            </a:prstGeom>
            <a:solidFill>
              <a:srgbClr val="00B0F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17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B. Auto </a:t>
              </a:r>
              <a:r>
                <a:rPr lang="en-US" altLang="zh-TW" sz="17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Testing Environment</a:t>
              </a:r>
              <a:endParaRPr lang="zh-TW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67" name="Picture 1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65030" y="2913955"/>
              <a:ext cx="4028720" cy="3312368"/>
            </a:xfrm>
            <a:prstGeom prst="rect">
              <a:avLst/>
            </a:prstGeom>
            <a:noFill/>
          </p:spPr>
        </p:pic>
      </p:grpSp>
      <p:grpSp>
        <p:nvGrpSpPr>
          <p:cNvPr id="12" name="组合 11"/>
          <p:cNvGrpSpPr/>
          <p:nvPr/>
        </p:nvGrpSpPr>
        <p:grpSpPr>
          <a:xfrm>
            <a:off x="3439415" y="753715"/>
            <a:ext cx="2624043" cy="2160240"/>
            <a:chOff x="3439415" y="753715"/>
            <a:chExt cx="2624043" cy="2160240"/>
          </a:xfrm>
        </p:grpSpPr>
        <p:grpSp>
          <p:nvGrpSpPr>
            <p:cNvPr id="10" name="文字方塊 7"/>
            <p:cNvGrpSpPr>
              <a:grpSpLocks/>
            </p:cNvGrpSpPr>
            <p:nvPr/>
          </p:nvGrpSpPr>
          <p:grpSpPr bwMode="auto">
            <a:xfrm>
              <a:off x="3439415" y="753715"/>
              <a:ext cx="2570693" cy="489744"/>
              <a:chOff x="2976" y="1283"/>
              <a:chExt cx="1736" cy="572"/>
            </a:xfrm>
          </p:grpSpPr>
          <p:pic>
            <p:nvPicPr>
              <p:cNvPr id="41123" name="文字方塊 7"/>
              <p:cNvPicPr>
                <a:picLocks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976" y="1283"/>
                <a:ext cx="1716" cy="572"/>
              </a:xfrm>
              <a:prstGeom prst="rect">
                <a:avLst/>
              </a:prstGeom>
              <a:noFill/>
            </p:spPr>
          </p:pic>
          <p:sp>
            <p:nvSpPr>
              <p:cNvPr id="41124" name="Text Box 164"/>
              <p:cNvSpPr txBox="1">
                <a:spLocks noChangeArrowheads="1"/>
              </p:cNvSpPr>
              <p:nvPr/>
            </p:nvSpPr>
            <p:spPr bwMode="auto">
              <a:xfrm>
                <a:off x="3074" y="1326"/>
                <a:ext cx="1638" cy="413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700" b="1" dirty="0" smtClean="0">
                    <a:solidFill>
                      <a:schemeClr val="bg1"/>
                    </a:solidFill>
                    <a:latin typeface="黑体" pitchFamily="49" charset="-122"/>
                    <a:ea typeface="黑体" pitchFamily="49" charset="-122"/>
                  </a:rPr>
                  <a:t>A.  Control Center</a:t>
                </a:r>
                <a:endParaRPr lang="zh-TW" altLang="en-US" sz="1700" b="1" dirty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41125" name="Picture 16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512875" y="1171230"/>
              <a:ext cx="2550583" cy="1188244"/>
            </a:xfrm>
            <a:prstGeom prst="rect">
              <a:avLst/>
            </a:prstGeom>
            <a:noFill/>
          </p:spPr>
        </p:pic>
        <p:sp>
          <p:nvSpPr>
            <p:cNvPr id="24" name="向下箭號 23"/>
            <p:cNvSpPr/>
            <p:nvPr/>
          </p:nvSpPr>
          <p:spPr>
            <a:xfrm>
              <a:off x="4709953" y="2397199"/>
              <a:ext cx="227641" cy="516756"/>
            </a:xfrm>
            <a:prstGeom prst="downArrow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404" tIns="19202" rIns="38404" bIns="19202" anchor="ctr"/>
            <a:lstStyle/>
            <a:p>
              <a:pPr algn="ctr"/>
              <a:endParaRPr lang="zh-TW" altLang="en-US" sz="1700" b="1" dirty="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endParaRPr>
            </a:p>
          </p:txBody>
        </p:sp>
      </p:grpSp>
      <p:sp>
        <p:nvSpPr>
          <p:cNvPr id="56" name="文字方塊 55"/>
          <p:cNvSpPr txBox="1"/>
          <p:nvPr/>
        </p:nvSpPr>
        <p:spPr>
          <a:xfrm>
            <a:off x="457016" y="1203418"/>
            <a:ext cx="162997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TW" sz="24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IIDM</a:t>
            </a:r>
          </a:p>
        </p:txBody>
      </p:sp>
      <p:sp>
        <p:nvSpPr>
          <p:cNvPr id="57" name="矩形 56"/>
          <p:cNvSpPr/>
          <p:nvPr/>
        </p:nvSpPr>
        <p:spPr>
          <a:xfrm>
            <a:off x="413162" y="1830896"/>
            <a:ext cx="2265812" cy="353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1600" dirty="0" smtClean="0">
              <a:solidFill>
                <a:srgbClr val="0000FF"/>
              </a:solidFill>
              <a:latin typeface="新細明體" pitchFamily="18" charset="-120"/>
              <a:ea typeface="新細明體" pitchFamily="18" charset="-120"/>
            </a:endParaRPr>
          </a:p>
          <a:p>
            <a:r>
              <a:rPr lang="zh-TW" altLang="en-US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實時採集 </a:t>
            </a:r>
            <a:r>
              <a:rPr lang="en-US" altLang="zh-TW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(2017)</a:t>
            </a:r>
          </a:p>
          <a:p>
            <a:endParaRPr lang="en-US" altLang="zh-TW" sz="1600" b="1" dirty="0" smtClean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TW" altLang="en-US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數據清洗 </a:t>
            </a:r>
            <a:r>
              <a:rPr lang="en-US" altLang="zh-TW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(2017)</a:t>
            </a:r>
          </a:p>
          <a:p>
            <a:endParaRPr lang="en-US" altLang="zh-TW" sz="1600" b="1" dirty="0" smtClean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TW" altLang="en-US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可視化展現 </a:t>
            </a:r>
            <a:r>
              <a:rPr lang="en-US" altLang="zh-TW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(2017)</a:t>
            </a:r>
          </a:p>
          <a:p>
            <a:endParaRPr lang="en-US" altLang="zh-TW" sz="1600" b="1" dirty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數據分析 </a:t>
            </a:r>
            <a:r>
              <a:rPr lang="en-US" altLang="zh-TW" sz="1600" b="1" dirty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(2017)</a:t>
            </a:r>
          </a:p>
          <a:p>
            <a:endParaRPr lang="en-US" altLang="zh-TW" sz="1600" b="1" dirty="0" smtClean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TW" altLang="en-US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大數據預測 </a:t>
            </a:r>
            <a:r>
              <a:rPr lang="en-US" altLang="zh-TW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(2018)</a:t>
            </a:r>
          </a:p>
          <a:p>
            <a:endParaRPr lang="en-US" altLang="zh-TW" sz="1600" b="1" dirty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600" b="1" dirty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搭建</a:t>
            </a:r>
            <a:r>
              <a:rPr lang="zh-CN" altLang="en-US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云平台（</a:t>
            </a:r>
            <a:r>
              <a:rPr lang="en-US" altLang="zh-CN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Future</a:t>
            </a:r>
            <a:r>
              <a:rPr lang="zh-CN" altLang="en-US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TW" sz="1600" b="1" dirty="0" smtClean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TW" sz="1600" b="1" dirty="0" smtClean="0">
              <a:solidFill>
                <a:srgbClr val="0000FF"/>
              </a:solidFill>
              <a:latin typeface="新細明體" pitchFamily="18" charset="-120"/>
              <a:ea typeface="新細明體" pitchFamily="18" charset="-120"/>
            </a:endParaRPr>
          </a:p>
          <a:p>
            <a:endParaRPr lang="en-US" altLang="zh-TW" sz="1600" dirty="0" smtClean="0">
              <a:solidFill>
                <a:srgbClr val="0000FF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cxnSp>
        <p:nvCxnSpPr>
          <p:cNvPr id="58" name="直線接點 57"/>
          <p:cNvCxnSpPr/>
          <p:nvPr/>
        </p:nvCxnSpPr>
        <p:spPr bwMode="auto">
          <a:xfrm>
            <a:off x="188119" y="1203418"/>
            <a:ext cx="0" cy="51845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diamond" w="med" len="med"/>
            <a:tailEnd type="triangle" w="med" len="med"/>
          </a:ln>
          <a:effectLst/>
        </p:spPr>
      </p:cxnSp>
      <p:cxnSp>
        <p:nvCxnSpPr>
          <p:cNvPr id="59" name="直線接點 58"/>
          <p:cNvCxnSpPr/>
          <p:nvPr/>
        </p:nvCxnSpPr>
        <p:spPr bwMode="auto">
          <a:xfrm>
            <a:off x="457016" y="1741297"/>
            <a:ext cx="1920000" cy="0"/>
          </a:xfrm>
          <a:prstGeom prst="line">
            <a:avLst/>
          </a:prstGeom>
          <a:solidFill>
            <a:srgbClr val="BBE0E3"/>
          </a:solidFill>
          <a:ln w="38100" cap="flat" cmpd="thickThin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AutoShape 17"/>
          <p:cNvSpPr>
            <a:spLocks noChangeArrowheads="1"/>
          </p:cNvSpPr>
          <p:nvPr/>
        </p:nvSpPr>
        <p:spPr bwMode="auto">
          <a:xfrm>
            <a:off x="143338" y="139237"/>
            <a:ext cx="11858161" cy="48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 w="254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21917" tIns="60958" rIns="121917" bIns="60958" anchor="ctr">
            <a:sp3d/>
          </a:bodyPr>
          <a:lstStyle/>
          <a:p>
            <a:endParaRPr lang="en-US" altLang="zh-CN" sz="3200" b="1" dirty="0" smtClean="0">
              <a:latin typeface="標楷體" pitchFamily="65" charset="-120"/>
              <a:ea typeface="標楷體" pitchFamily="65" charset="-120"/>
              <a:cs typeface="Arial Unicode MS" pitchFamily="34" charset="-120"/>
            </a:endParaRPr>
          </a:p>
          <a:p>
            <a:pPr algn="ctr"/>
            <a:r>
              <a:rPr lang="en-US" altLang="zh-CN" sz="2800" b="1" dirty="0" smtClean="0">
                <a:latin typeface="黑体" pitchFamily="49" charset="-122"/>
                <a:ea typeface="黑体" pitchFamily="49" charset="-122"/>
                <a:cs typeface="Arial Unicode MS" pitchFamily="34" charset="-120"/>
              </a:rPr>
              <a:t>IIDM </a:t>
            </a:r>
            <a:r>
              <a:rPr lang="en-US" altLang="zh-TW" sz="2800" b="1" dirty="0" smtClean="0">
                <a:latin typeface="黑体" pitchFamily="49" charset="-122"/>
                <a:ea typeface="黑体" pitchFamily="49" charset="-122"/>
                <a:cs typeface="Arial Unicode MS" pitchFamily="34" charset="-120"/>
              </a:rPr>
              <a:t> : </a:t>
            </a:r>
            <a:r>
              <a:rPr lang="en-US" altLang="zh-TW" sz="2800" b="1" dirty="0" smtClean="0">
                <a:latin typeface="黑体" pitchFamily="49" charset="-122"/>
                <a:ea typeface="黑体" pitchFamily="49" charset="-122"/>
              </a:rPr>
              <a:t>Integrated  Industrial  Data  Management</a:t>
            </a:r>
          </a:p>
          <a:p>
            <a:pPr eaLnBrk="0" hangingPunct="0">
              <a:defRPr/>
            </a:pPr>
            <a:r>
              <a:rPr lang="en-US" altLang="zh-CN" sz="3200" b="1" dirty="0" smtClean="0">
                <a:latin typeface="標楷體" pitchFamily="65" charset="-120"/>
                <a:ea typeface="標楷體" pitchFamily="65" charset="-120"/>
                <a:cs typeface="Arial Unicode MS" pitchFamily="34" charset="-120"/>
              </a:rPr>
              <a:t> </a:t>
            </a:r>
            <a:endParaRPr lang="en-US" altLang="zh-TW" sz="3200" b="1" dirty="0">
              <a:latin typeface="標楷體" pitchFamily="65" charset="-120"/>
              <a:ea typeface="標楷體" pitchFamily="65" charset="-120"/>
              <a:cs typeface="Arial Unicode MS" pitchFamily="34" charset="-12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5654" y="5491235"/>
            <a:ext cx="2377694" cy="1240289"/>
            <a:chOff x="435654" y="5491235"/>
            <a:chExt cx="2377694" cy="1240289"/>
          </a:xfrm>
        </p:grpSpPr>
        <p:sp>
          <p:nvSpPr>
            <p:cNvPr id="71" name="流程圖: 磁碟 70"/>
            <p:cNvSpPr/>
            <p:nvPr/>
          </p:nvSpPr>
          <p:spPr bwMode="gray">
            <a:xfrm>
              <a:off x="435654" y="5491235"/>
              <a:ext cx="2107738" cy="1240289"/>
            </a:xfrm>
            <a:prstGeom prst="flowChartMagneticDisk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12700">
              <a:solidFill>
                <a:srgbClr val="1C1C1C"/>
              </a:solidFill>
              <a:round/>
              <a:headEnd/>
              <a:tailEnd/>
            </a:ln>
          </p:spPr>
          <p:txBody>
            <a:bodyPr lIns="121917" tIns="60958" rIns="121917" bIns="60958" rtlCol="0" anchor="ctr"/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F: EQMS</a:t>
              </a:r>
            </a:p>
            <a:p>
              <a:pPr algn="ctr"/>
              <a:r>
                <a:rPr lang="en-US" altLang="zh-TW" sz="14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Equipment Management System</a:t>
              </a:r>
              <a:endParaRPr lang="zh-TW" altLang="en-US" sz="1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73" name="向右箭號 72"/>
            <p:cNvSpPr/>
            <p:nvPr/>
          </p:nvSpPr>
          <p:spPr>
            <a:xfrm rot="10800000">
              <a:off x="2544601" y="6021289"/>
              <a:ext cx="268747" cy="180183"/>
            </a:xfrm>
            <a:prstGeom prst="rightArrow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204" tIns="25602" rIns="51204" bIns="25602" anchor="ctr"/>
            <a:lstStyle/>
            <a:p>
              <a:pPr algn="ctr">
                <a:defRPr/>
              </a:pPr>
              <a:endParaRPr lang="zh-TW" altLang="en-US" sz="3100" b="1" dirty="0">
                <a:latin typeface="新細明體" pitchFamily="18" charset="-12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1210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4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9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02" grpId="0" animBg="1"/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平行四边形 30"/>
          <p:cNvSpPr>
            <a:spLocks noChangeArrowheads="1"/>
          </p:cNvSpPr>
          <p:nvPr/>
        </p:nvSpPr>
        <p:spPr bwMode="auto">
          <a:xfrm rot="7674348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39" name="文本框 24"/>
          <p:cNvSpPr>
            <a:spLocks noChangeArrowheads="1"/>
          </p:cNvSpPr>
          <p:nvPr/>
        </p:nvSpPr>
        <p:spPr bwMode="auto">
          <a:xfrm>
            <a:off x="5344849" y="197053"/>
            <a:ext cx="2012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背景介紹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grpSp>
        <p:nvGrpSpPr>
          <p:cNvPr id="40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41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2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3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44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45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6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7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48" name="文本框 23"/>
          <p:cNvSpPr>
            <a:spLocks noChangeArrowheads="1"/>
          </p:cNvSpPr>
          <p:nvPr/>
        </p:nvSpPr>
        <p:spPr bwMode="auto">
          <a:xfrm>
            <a:off x="5021614" y="92019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1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26" name="任意多边形 21"/>
          <p:cNvSpPr>
            <a:spLocks noChangeArrowheads="1"/>
          </p:cNvSpPr>
          <p:nvPr/>
        </p:nvSpPr>
        <p:spPr bwMode="auto">
          <a:xfrm>
            <a:off x="1108075" y="2187575"/>
            <a:ext cx="3335338" cy="1681163"/>
          </a:xfrm>
          <a:custGeom>
            <a:avLst/>
            <a:gdLst>
              <a:gd name="T0" fmla="*/ 1667385 w 3335906"/>
              <a:gd name="T1" fmla="*/ 0 h 1680131"/>
              <a:gd name="T2" fmla="*/ 3334770 w 3335906"/>
              <a:gd name="T3" fmla="*/ 1670003 h 1680131"/>
              <a:gd name="T4" fmla="*/ 3333543 w 3335906"/>
              <a:gd name="T5" fmla="*/ 1682196 h 1680131"/>
              <a:gd name="T6" fmla="*/ 3215484 w 3335906"/>
              <a:gd name="T7" fmla="*/ 1682196 h 1680131"/>
              <a:gd name="T8" fmla="*/ 3216232 w 3335906"/>
              <a:gd name="T9" fmla="*/ 1674764 h 1680131"/>
              <a:gd name="T10" fmla="*/ 1667385 w 3335906"/>
              <a:gd name="T11" fmla="*/ 123485 h 1680131"/>
              <a:gd name="T12" fmla="*/ 118538 w 3335906"/>
              <a:gd name="T13" fmla="*/ 1674764 h 1680131"/>
              <a:gd name="T14" fmla="*/ 119286 w 3335906"/>
              <a:gd name="T15" fmla="*/ 1682196 h 1680131"/>
              <a:gd name="T16" fmla="*/ 1228 w 3335906"/>
              <a:gd name="T17" fmla="*/ 1682196 h 1680131"/>
              <a:gd name="T18" fmla="*/ 0 w 3335906"/>
              <a:gd name="T19" fmla="*/ 1670003 h 1680131"/>
              <a:gd name="T20" fmla="*/ 1667385 w 3335906"/>
              <a:gd name="T21" fmla="*/ 0 h 16801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335906"/>
              <a:gd name="T34" fmla="*/ 0 h 1680131"/>
              <a:gd name="T35" fmla="*/ 3335906 w 3335906"/>
              <a:gd name="T36" fmla="*/ 1680131 h 168013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335906" h="1680131">
                <a:moveTo>
                  <a:pt x="1667953" y="0"/>
                </a:moveTo>
                <a:cubicBezTo>
                  <a:pt x="2589139" y="0"/>
                  <a:pt x="3335906" y="746768"/>
                  <a:pt x="3335906" y="1667953"/>
                </a:cubicBezTo>
                <a:lnTo>
                  <a:pt x="3334679" y="1680131"/>
                </a:lnTo>
                <a:lnTo>
                  <a:pt x="3216580" y="1680131"/>
                </a:lnTo>
                <a:lnTo>
                  <a:pt x="3217328" y="1672709"/>
                </a:lnTo>
                <a:cubicBezTo>
                  <a:pt x="3217328" y="817013"/>
                  <a:pt x="2523649" y="123333"/>
                  <a:pt x="1667953" y="123333"/>
                </a:cubicBezTo>
                <a:cubicBezTo>
                  <a:pt x="812258" y="123333"/>
                  <a:pt x="118578" y="817013"/>
                  <a:pt x="118578" y="1672709"/>
                </a:cubicBezTo>
                <a:lnTo>
                  <a:pt x="119326" y="1680131"/>
                </a:lnTo>
                <a:lnTo>
                  <a:pt x="1228" y="1680131"/>
                </a:lnTo>
                <a:lnTo>
                  <a:pt x="0" y="1667953"/>
                </a:lnTo>
                <a:cubicBezTo>
                  <a:pt x="0" y="746768"/>
                  <a:pt x="746768" y="0"/>
                  <a:pt x="1667953" y="0"/>
                </a:cubicBezTo>
                <a:close/>
              </a:path>
            </a:pathLst>
          </a:cu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" name="任意多边形 25"/>
          <p:cNvSpPr>
            <a:spLocks noChangeArrowheads="1"/>
          </p:cNvSpPr>
          <p:nvPr/>
        </p:nvSpPr>
        <p:spPr bwMode="auto">
          <a:xfrm>
            <a:off x="1336675" y="2422525"/>
            <a:ext cx="2897188" cy="1449388"/>
          </a:xfrm>
          <a:custGeom>
            <a:avLst/>
            <a:gdLst>
              <a:gd name="T0" fmla="*/ 1486661 w 2823004"/>
              <a:gd name="T1" fmla="*/ 0 h 1412983"/>
              <a:gd name="T2" fmla="*/ 2973321 w 2823004"/>
              <a:gd name="T3" fmla="*/ 1485173 h 1412983"/>
              <a:gd name="T4" fmla="*/ 2973242 w 2823004"/>
              <a:gd name="T5" fmla="*/ 1486731 h 1412983"/>
              <a:gd name="T6" fmla="*/ 79 w 2823004"/>
              <a:gd name="T7" fmla="*/ 1486731 h 1412983"/>
              <a:gd name="T8" fmla="*/ 0 w 2823004"/>
              <a:gd name="T9" fmla="*/ 1485173 h 1412983"/>
              <a:gd name="T10" fmla="*/ 1486661 w 2823004"/>
              <a:gd name="T11" fmla="*/ 0 h 14129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23004"/>
              <a:gd name="T19" fmla="*/ 0 h 1412983"/>
              <a:gd name="T20" fmla="*/ 2823004 w 2823004"/>
              <a:gd name="T21" fmla="*/ 1412983 h 14129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23004" h="1412983">
                <a:moveTo>
                  <a:pt x="1411502" y="0"/>
                </a:moveTo>
                <a:cubicBezTo>
                  <a:pt x="2191053" y="0"/>
                  <a:pt x="2823004" y="631951"/>
                  <a:pt x="2823004" y="1411502"/>
                </a:cubicBezTo>
                <a:lnTo>
                  <a:pt x="2822929" y="1412983"/>
                </a:lnTo>
                <a:lnTo>
                  <a:pt x="75" y="1412983"/>
                </a:lnTo>
                <a:lnTo>
                  <a:pt x="0" y="1411502"/>
                </a:lnTo>
                <a:cubicBezTo>
                  <a:pt x="0" y="631951"/>
                  <a:pt x="631951" y="0"/>
                  <a:pt x="1411502" y="0"/>
                </a:cubicBezTo>
                <a:close/>
              </a:path>
            </a:pathLst>
          </a:cu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" name="任意多边形 27"/>
          <p:cNvSpPr>
            <a:spLocks noChangeArrowheads="1"/>
          </p:cNvSpPr>
          <p:nvPr/>
        </p:nvSpPr>
        <p:spPr bwMode="auto">
          <a:xfrm flipV="1">
            <a:off x="4330700" y="3868738"/>
            <a:ext cx="3335338" cy="1679575"/>
          </a:xfrm>
          <a:custGeom>
            <a:avLst/>
            <a:gdLst>
              <a:gd name="T0" fmla="*/ 1667385 w 3335906"/>
              <a:gd name="T1" fmla="*/ 0 h 1680131"/>
              <a:gd name="T2" fmla="*/ 3334770 w 3335906"/>
              <a:gd name="T3" fmla="*/ 1666849 h 1680131"/>
              <a:gd name="T4" fmla="*/ 3333543 w 3335906"/>
              <a:gd name="T5" fmla="*/ 1679019 h 1680131"/>
              <a:gd name="T6" fmla="*/ 3215484 w 3335906"/>
              <a:gd name="T7" fmla="*/ 1679019 h 1680131"/>
              <a:gd name="T8" fmla="*/ 3216232 w 3335906"/>
              <a:gd name="T9" fmla="*/ 1671602 h 1680131"/>
              <a:gd name="T10" fmla="*/ 1667385 w 3335906"/>
              <a:gd name="T11" fmla="*/ 123251 h 1680131"/>
              <a:gd name="T12" fmla="*/ 118538 w 3335906"/>
              <a:gd name="T13" fmla="*/ 1671602 h 1680131"/>
              <a:gd name="T14" fmla="*/ 119286 w 3335906"/>
              <a:gd name="T15" fmla="*/ 1679019 h 1680131"/>
              <a:gd name="T16" fmla="*/ 1228 w 3335906"/>
              <a:gd name="T17" fmla="*/ 1679019 h 1680131"/>
              <a:gd name="T18" fmla="*/ 0 w 3335906"/>
              <a:gd name="T19" fmla="*/ 1666849 h 1680131"/>
              <a:gd name="T20" fmla="*/ 1667385 w 3335906"/>
              <a:gd name="T21" fmla="*/ 0 h 16801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335906"/>
              <a:gd name="T34" fmla="*/ 0 h 1680131"/>
              <a:gd name="T35" fmla="*/ 3335906 w 3335906"/>
              <a:gd name="T36" fmla="*/ 1680131 h 168013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335906" h="1680131">
                <a:moveTo>
                  <a:pt x="1667953" y="0"/>
                </a:moveTo>
                <a:cubicBezTo>
                  <a:pt x="2589139" y="0"/>
                  <a:pt x="3335906" y="746768"/>
                  <a:pt x="3335906" y="1667953"/>
                </a:cubicBezTo>
                <a:lnTo>
                  <a:pt x="3334679" y="1680131"/>
                </a:lnTo>
                <a:lnTo>
                  <a:pt x="3216580" y="1680131"/>
                </a:lnTo>
                <a:lnTo>
                  <a:pt x="3217328" y="1672709"/>
                </a:lnTo>
                <a:cubicBezTo>
                  <a:pt x="3217328" y="817013"/>
                  <a:pt x="2523649" y="123333"/>
                  <a:pt x="1667953" y="123333"/>
                </a:cubicBezTo>
                <a:cubicBezTo>
                  <a:pt x="812258" y="123333"/>
                  <a:pt x="118578" y="817013"/>
                  <a:pt x="118578" y="1672709"/>
                </a:cubicBezTo>
                <a:lnTo>
                  <a:pt x="119326" y="1680131"/>
                </a:lnTo>
                <a:lnTo>
                  <a:pt x="1228" y="1680131"/>
                </a:lnTo>
                <a:lnTo>
                  <a:pt x="0" y="1667953"/>
                </a:lnTo>
                <a:cubicBezTo>
                  <a:pt x="0" y="746768"/>
                  <a:pt x="746768" y="0"/>
                  <a:pt x="1667953" y="0"/>
                </a:cubicBez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任意多边形 28"/>
          <p:cNvSpPr>
            <a:spLocks noChangeArrowheads="1"/>
          </p:cNvSpPr>
          <p:nvPr/>
        </p:nvSpPr>
        <p:spPr bwMode="auto">
          <a:xfrm>
            <a:off x="7553325" y="2187575"/>
            <a:ext cx="3335338" cy="1681163"/>
          </a:xfrm>
          <a:custGeom>
            <a:avLst/>
            <a:gdLst>
              <a:gd name="T0" fmla="*/ 1667385 w 3335906"/>
              <a:gd name="T1" fmla="*/ 0 h 1680131"/>
              <a:gd name="T2" fmla="*/ 3334770 w 3335906"/>
              <a:gd name="T3" fmla="*/ 1670003 h 1680131"/>
              <a:gd name="T4" fmla="*/ 3333543 w 3335906"/>
              <a:gd name="T5" fmla="*/ 1682196 h 1680131"/>
              <a:gd name="T6" fmla="*/ 3215484 w 3335906"/>
              <a:gd name="T7" fmla="*/ 1682196 h 1680131"/>
              <a:gd name="T8" fmla="*/ 3216232 w 3335906"/>
              <a:gd name="T9" fmla="*/ 1674764 h 1680131"/>
              <a:gd name="T10" fmla="*/ 1667385 w 3335906"/>
              <a:gd name="T11" fmla="*/ 123485 h 1680131"/>
              <a:gd name="T12" fmla="*/ 118538 w 3335906"/>
              <a:gd name="T13" fmla="*/ 1674764 h 1680131"/>
              <a:gd name="T14" fmla="*/ 119286 w 3335906"/>
              <a:gd name="T15" fmla="*/ 1682196 h 1680131"/>
              <a:gd name="T16" fmla="*/ 1228 w 3335906"/>
              <a:gd name="T17" fmla="*/ 1682196 h 1680131"/>
              <a:gd name="T18" fmla="*/ 0 w 3335906"/>
              <a:gd name="T19" fmla="*/ 1670003 h 1680131"/>
              <a:gd name="T20" fmla="*/ 1667385 w 3335906"/>
              <a:gd name="T21" fmla="*/ 0 h 16801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335906"/>
              <a:gd name="T34" fmla="*/ 0 h 1680131"/>
              <a:gd name="T35" fmla="*/ 3335906 w 3335906"/>
              <a:gd name="T36" fmla="*/ 1680131 h 168013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335906" h="1680131">
                <a:moveTo>
                  <a:pt x="1667953" y="0"/>
                </a:moveTo>
                <a:cubicBezTo>
                  <a:pt x="2589139" y="0"/>
                  <a:pt x="3335906" y="746768"/>
                  <a:pt x="3335906" y="1667953"/>
                </a:cubicBezTo>
                <a:lnTo>
                  <a:pt x="3334679" y="1680131"/>
                </a:lnTo>
                <a:lnTo>
                  <a:pt x="3216580" y="1680131"/>
                </a:lnTo>
                <a:lnTo>
                  <a:pt x="3217328" y="1672709"/>
                </a:lnTo>
                <a:cubicBezTo>
                  <a:pt x="3217328" y="817013"/>
                  <a:pt x="2523649" y="123333"/>
                  <a:pt x="1667953" y="123333"/>
                </a:cubicBezTo>
                <a:cubicBezTo>
                  <a:pt x="812258" y="123333"/>
                  <a:pt x="118578" y="817013"/>
                  <a:pt x="118578" y="1672709"/>
                </a:cubicBezTo>
                <a:lnTo>
                  <a:pt x="119326" y="1680131"/>
                </a:lnTo>
                <a:lnTo>
                  <a:pt x="1228" y="1680131"/>
                </a:lnTo>
                <a:lnTo>
                  <a:pt x="0" y="1667953"/>
                </a:lnTo>
                <a:cubicBezTo>
                  <a:pt x="0" y="746768"/>
                  <a:pt x="746768" y="0"/>
                  <a:pt x="1667953" y="0"/>
                </a:cubicBezTo>
                <a:close/>
              </a:path>
            </a:pathLst>
          </a:custGeom>
          <a:solidFill>
            <a:srgbClr val="A6AFB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任意多边形 29"/>
          <p:cNvSpPr>
            <a:spLocks noChangeArrowheads="1"/>
          </p:cNvSpPr>
          <p:nvPr/>
        </p:nvSpPr>
        <p:spPr bwMode="auto">
          <a:xfrm>
            <a:off x="7778750" y="2406650"/>
            <a:ext cx="2897188" cy="1449388"/>
          </a:xfrm>
          <a:custGeom>
            <a:avLst/>
            <a:gdLst>
              <a:gd name="T0" fmla="*/ 1486661 w 2823004"/>
              <a:gd name="T1" fmla="*/ 0 h 1412983"/>
              <a:gd name="T2" fmla="*/ 2973321 w 2823004"/>
              <a:gd name="T3" fmla="*/ 1485173 h 1412983"/>
              <a:gd name="T4" fmla="*/ 2973242 w 2823004"/>
              <a:gd name="T5" fmla="*/ 1486731 h 1412983"/>
              <a:gd name="T6" fmla="*/ 79 w 2823004"/>
              <a:gd name="T7" fmla="*/ 1486731 h 1412983"/>
              <a:gd name="T8" fmla="*/ 0 w 2823004"/>
              <a:gd name="T9" fmla="*/ 1485173 h 1412983"/>
              <a:gd name="T10" fmla="*/ 1486661 w 2823004"/>
              <a:gd name="T11" fmla="*/ 0 h 14129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23004"/>
              <a:gd name="T19" fmla="*/ 0 h 1412983"/>
              <a:gd name="T20" fmla="*/ 2823004 w 2823004"/>
              <a:gd name="T21" fmla="*/ 1412983 h 14129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23004" h="1412983">
                <a:moveTo>
                  <a:pt x="1411502" y="0"/>
                </a:moveTo>
                <a:cubicBezTo>
                  <a:pt x="2191053" y="0"/>
                  <a:pt x="2823004" y="631951"/>
                  <a:pt x="2823004" y="1411502"/>
                </a:cubicBezTo>
                <a:lnTo>
                  <a:pt x="2822929" y="1412983"/>
                </a:lnTo>
                <a:lnTo>
                  <a:pt x="75" y="1412983"/>
                </a:lnTo>
                <a:lnTo>
                  <a:pt x="0" y="1411502"/>
                </a:lnTo>
                <a:cubicBezTo>
                  <a:pt x="0" y="631951"/>
                  <a:pt x="631951" y="0"/>
                  <a:pt x="1411502" y="0"/>
                </a:cubicBezTo>
                <a:close/>
              </a:path>
            </a:pathLst>
          </a:custGeom>
          <a:solidFill>
            <a:srgbClr val="A6AFB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" name="任意多边形 30"/>
          <p:cNvSpPr>
            <a:spLocks noChangeArrowheads="1"/>
          </p:cNvSpPr>
          <p:nvPr/>
        </p:nvSpPr>
        <p:spPr bwMode="auto">
          <a:xfrm flipV="1">
            <a:off x="4549775" y="3875088"/>
            <a:ext cx="2897188" cy="1449387"/>
          </a:xfrm>
          <a:custGeom>
            <a:avLst/>
            <a:gdLst>
              <a:gd name="T0" fmla="*/ 1486661 w 2823004"/>
              <a:gd name="T1" fmla="*/ 0 h 1412983"/>
              <a:gd name="T2" fmla="*/ 2973321 w 2823004"/>
              <a:gd name="T3" fmla="*/ 1485171 h 1412983"/>
              <a:gd name="T4" fmla="*/ 2973242 w 2823004"/>
              <a:gd name="T5" fmla="*/ 1486729 h 1412983"/>
              <a:gd name="T6" fmla="*/ 79 w 2823004"/>
              <a:gd name="T7" fmla="*/ 1486729 h 1412983"/>
              <a:gd name="T8" fmla="*/ 0 w 2823004"/>
              <a:gd name="T9" fmla="*/ 1485171 h 1412983"/>
              <a:gd name="T10" fmla="*/ 1486661 w 2823004"/>
              <a:gd name="T11" fmla="*/ 0 h 14129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23004"/>
              <a:gd name="T19" fmla="*/ 0 h 1412983"/>
              <a:gd name="T20" fmla="*/ 2823004 w 2823004"/>
              <a:gd name="T21" fmla="*/ 1412983 h 14129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23004" h="1412983">
                <a:moveTo>
                  <a:pt x="1411502" y="0"/>
                </a:moveTo>
                <a:cubicBezTo>
                  <a:pt x="2191053" y="0"/>
                  <a:pt x="2823004" y="631951"/>
                  <a:pt x="2823004" y="1411502"/>
                </a:cubicBezTo>
                <a:lnTo>
                  <a:pt x="2822929" y="1412983"/>
                </a:lnTo>
                <a:lnTo>
                  <a:pt x="75" y="1412983"/>
                </a:lnTo>
                <a:lnTo>
                  <a:pt x="0" y="1411502"/>
                </a:lnTo>
                <a:cubicBezTo>
                  <a:pt x="0" y="631951"/>
                  <a:pt x="631951" y="0"/>
                  <a:pt x="1411502" y="0"/>
                </a:cubicBez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" name="文本框 35"/>
          <p:cNvSpPr>
            <a:spLocks noChangeArrowheads="1"/>
          </p:cNvSpPr>
          <p:nvPr/>
        </p:nvSpPr>
        <p:spPr bwMode="auto">
          <a:xfrm>
            <a:off x="4510088" y="1621033"/>
            <a:ext cx="3043237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繪製圖表</a:t>
            </a:r>
          </a:p>
          <a:p>
            <a:pPr eaLnBrk="1" hangingPunct="1">
              <a:buFont typeface="Arial" charset="0"/>
              <a:buNone/>
            </a:pPr>
            <a:endParaRPr lang="en-US" altLang="zh-CN" b="1" dirty="0" smtClean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報表組同仁整理測試信息，将数据按工程师要求绘制分析图，統計表等，并反馈给工程师。</a:t>
            </a:r>
            <a:endParaRPr lang="en-US" altLang="zh-CN" b="1" dirty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sp>
        <p:nvSpPr>
          <p:cNvPr id="36" name="文本框 36"/>
          <p:cNvSpPr>
            <a:spLocks noChangeArrowheads="1"/>
          </p:cNvSpPr>
          <p:nvPr/>
        </p:nvSpPr>
        <p:spPr bwMode="auto">
          <a:xfrm>
            <a:off x="1197437" y="4003757"/>
            <a:ext cx="295751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回收數據</a:t>
            </a:r>
          </a:p>
          <a:p>
            <a:pPr eaLnBrk="1" hangingPunct="1">
              <a:buFont typeface="Arial" charset="0"/>
              <a:buNone/>
            </a:pPr>
            <a:endParaRPr lang="en-US" altLang="zh-CN" b="1" dirty="0" smtClean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工程師架設、調試工站，回收數百臺工站測試數據，并将数据按类别，时间等打包發送至報表組。</a:t>
            </a:r>
            <a:endParaRPr lang="en-US" altLang="zh-CN" sz="2000" b="1" dirty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sp>
        <p:nvSpPr>
          <p:cNvPr id="37" name="文本框 37"/>
          <p:cNvSpPr>
            <a:spLocks noChangeArrowheads="1"/>
          </p:cNvSpPr>
          <p:nvPr/>
        </p:nvSpPr>
        <p:spPr bwMode="auto">
          <a:xfrm>
            <a:off x="7584626" y="4064000"/>
            <a:ext cx="344623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根據圖表獲取信息</a:t>
            </a:r>
          </a:p>
          <a:p>
            <a:pPr eaLnBrk="1" hangingPunct="1">
              <a:buFont typeface="Arial" charset="0"/>
              <a:buNone/>
            </a:pPr>
            <a:endParaRPr lang="en-US" altLang="zh-CN" b="1" dirty="0" smtClean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工程師根据圖表信息</a:t>
            </a:r>
            <a:r>
              <a:rPr lang="zh-CN" altLang="en-US" b="1" dirty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，发现工</a:t>
            </a:r>
            <a:r>
              <a:rPr lang="zh-CN" altLang="en-US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站潛在问题，并與</a:t>
            </a:r>
            <a:r>
              <a:rPr lang="en-US" altLang="zh-CN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F1</a:t>
            </a:r>
            <a:r>
              <a:rPr lang="zh-CN" altLang="en-US" b="1" dirty="0" smtClean="0">
                <a:solidFill>
                  <a:srgbClr val="262626"/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交流，获取改進建議等。</a:t>
            </a:r>
            <a:endParaRPr lang="en-US" altLang="zh-CN" b="1" dirty="0">
              <a:solidFill>
                <a:srgbClr val="262626"/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grpSp>
        <p:nvGrpSpPr>
          <p:cNvPr id="49" name="组合 38"/>
          <p:cNvGrpSpPr>
            <a:grpSpLocks/>
          </p:cNvGrpSpPr>
          <p:nvPr/>
        </p:nvGrpSpPr>
        <p:grpSpPr bwMode="auto">
          <a:xfrm>
            <a:off x="5686201" y="4214809"/>
            <a:ext cx="490537" cy="557212"/>
            <a:chOff x="0" y="0"/>
            <a:chExt cx="406393" cy="459645"/>
          </a:xfrm>
        </p:grpSpPr>
        <p:sp>
          <p:nvSpPr>
            <p:cNvPr id="50" name="Freeform 148"/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766292108 w 159"/>
                <a:gd name="T1" fmla="*/ 901080016 h 207"/>
                <a:gd name="T2" fmla="*/ 434396564 w 159"/>
                <a:gd name="T3" fmla="*/ 384784554 h 207"/>
                <a:gd name="T4" fmla="*/ 449037357 w 159"/>
                <a:gd name="T5" fmla="*/ 116896378 h 207"/>
                <a:gd name="T6" fmla="*/ 204995411 w 159"/>
                <a:gd name="T7" fmla="*/ 19483097 h 207"/>
                <a:gd name="T8" fmla="*/ 341658282 w 159"/>
                <a:gd name="T9" fmla="*/ 233792756 h 207"/>
                <a:gd name="T10" fmla="*/ 180591879 w 159"/>
                <a:gd name="T11" fmla="*/ 336079017 h 207"/>
                <a:gd name="T12" fmla="*/ 48809273 w 159"/>
                <a:gd name="T13" fmla="*/ 131508701 h 207"/>
                <a:gd name="T14" fmla="*/ 48809273 w 159"/>
                <a:gd name="T15" fmla="*/ 375043005 h 207"/>
                <a:gd name="T16" fmla="*/ 302611748 w 159"/>
                <a:gd name="T17" fmla="*/ 467587718 h 207"/>
                <a:gd name="T18" fmla="*/ 634509501 w 159"/>
                <a:gd name="T19" fmla="*/ 983880973 h 207"/>
                <a:gd name="T20" fmla="*/ 697961777 w 159"/>
                <a:gd name="T21" fmla="*/ 998493297 h 207"/>
                <a:gd name="T22" fmla="*/ 751651314 w 159"/>
                <a:gd name="T23" fmla="*/ 959527102 h 207"/>
                <a:gd name="T24" fmla="*/ 766292108 w 159"/>
                <a:gd name="T25" fmla="*/ 901080016 h 207"/>
                <a:gd name="T26" fmla="*/ 702842041 w 159"/>
                <a:gd name="T27" fmla="*/ 940044004 h 207"/>
                <a:gd name="T28" fmla="*/ 654032769 w 159"/>
                <a:gd name="T29" fmla="*/ 930304662 h 207"/>
                <a:gd name="T30" fmla="*/ 668675771 w 159"/>
                <a:gd name="T31" fmla="*/ 886467693 h 207"/>
                <a:gd name="T32" fmla="*/ 712604780 w 159"/>
                <a:gd name="T33" fmla="*/ 896209242 h 207"/>
                <a:gd name="T34" fmla="*/ 702842041 w 159"/>
                <a:gd name="T35" fmla="*/ 94004400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49"/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443079249 w 105"/>
                <a:gd name="T1" fmla="*/ 127348826 h 103"/>
                <a:gd name="T2" fmla="*/ 472292174 w 105"/>
                <a:gd name="T3" fmla="*/ 97960465 h 103"/>
                <a:gd name="T4" fmla="*/ 408996399 w 105"/>
                <a:gd name="T5" fmla="*/ 34286052 h 103"/>
                <a:gd name="T6" fmla="*/ 379781267 w 105"/>
                <a:gd name="T7" fmla="*/ 63674413 h 103"/>
                <a:gd name="T8" fmla="*/ 301877927 w 105"/>
                <a:gd name="T9" fmla="*/ 34286052 h 103"/>
                <a:gd name="T10" fmla="*/ 301877927 w 105"/>
                <a:gd name="T11" fmla="*/ 0 h 103"/>
                <a:gd name="T12" fmla="*/ 209367021 w 105"/>
                <a:gd name="T13" fmla="*/ 0 h 103"/>
                <a:gd name="T14" fmla="*/ 209367021 w 105"/>
                <a:gd name="T15" fmla="*/ 34286052 h 103"/>
                <a:gd name="T16" fmla="*/ 136331398 w 105"/>
                <a:gd name="T17" fmla="*/ 63674413 h 103"/>
                <a:gd name="T18" fmla="*/ 107118472 w 105"/>
                <a:gd name="T19" fmla="*/ 34286052 h 103"/>
                <a:gd name="T20" fmla="*/ 38952774 w 105"/>
                <a:gd name="T21" fmla="*/ 97960465 h 103"/>
                <a:gd name="T22" fmla="*/ 73035623 w 105"/>
                <a:gd name="T23" fmla="*/ 132246517 h 103"/>
                <a:gd name="T24" fmla="*/ 38952774 w 105"/>
                <a:gd name="T25" fmla="*/ 205716313 h 103"/>
                <a:gd name="T26" fmla="*/ 0 w 105"/>
                <a:gd name="T27" fmla="*/ 205716313 h 103"/>
                <a:gd name="T28" fmla="*/ 0 w 105"/>
                <a:gd name="T29" fmla="*/ 298779086 h 103"/>
                <a:gd name="T30" fmla="*/ 43820491 w 105"/>
                <a:gd name="T31" fmla="*/ 298779086 h 103"/>
                <a:gd name="T32" fmla="*/ 73035623 w 105"/>
                <a:gd name="T33" fmla="*/ 372248882 h 103"/>
                <a:gd name="T34" fmla="*/ 43820491 w 105"/>
                <a:gd name="T35" fmla="*/ 401637243 h 103"/>
                <a:gd name="T36" fmla="*/ 107118472 w 105"/>
                <a:gd name="T37" fmla="*/ 465311656 h 103"/>
                <a:gd name="T38" fmla="*/ 136331398 w 105"/>
                <a:gd name="T39" fmla="*/ 435923295 h 103"/>
                <a:gd name="T40" fmla="*/ 209367021 w 105"/>
                <a:gd name="T41" fmla="*/ 465311656 h 103"/>
                <a:gd name="T42" fmla="*/ 209367021 w 105"/>
                <a:gd name="T43" fmla="*/ 504495399 h 103"/>
                <a:gd name="T44" fmla="*/ 301877927 w 105"/>
                <a:gd name="T45" fmla="*/ 504495399 h 103"/>
                <a:gd name="T46" fmla="*/ 301877927 w 105"/>
                <a:gd name="T47" fmla="*/ 465311656 h 103"/>
                <a:gd name="T48" fmla="*/ 374913550 w 105"/>
                <a:gd name="T49" fmla="*/ 435923295 h 103"/>
                <a:gd name="T50" fmla="*/ 404126475 w 105"/>
                <a:gd name="T51" fmla="*/ 465311656 h 103"/>
                <a:gd name="T52" fmla="*/ 467424456 w 105"/>
                <a:gd name="T53" fmla="*/ 401637243 h 103"/>
                <a:gd name="T54" fmla="*/ 443079249 w 105"/>
                <a:gd name="T55" fmla="*/ 372248882 h 103"/>
                <a:gd name="T56" fmla="*/ 472292174 w 105"/>
                <a:gd name="T57" fmla="*/ 298779086 h 103"/>
                <a:gd name="T58" fmla="*/ 511244947 w 105"/>
                <a:gd name="T59" fmla="*/ 298779086 h 103"/>
                <a:gd name="T60" fmla="*/ 511244947 w 105"/>
                <a:gd name="T61" fmla="*/ 205716313 h 103"/>
                <a:gd name="T62" fmla="*/ 472292174 w 105"/>
                <a:gd name="T63" fmla="*/ 205716313 h 103"/>
                <a:gd name="T64" fmla="*/ 443079249 w 105"/>
                <a:gd name="T65" fmla="*/ 127348826 h 103"/>
                <a:gd name="T66" fmla="*/ 258057436 w 105"/>
                <a:gd name="T67" fmla="*/ 406534934 h 103"/>
                <a:gd name="T68" fmla="*/ 102248548 w 105"/>
                <a:gd name="T69" fmla="*/ 249797747 h 103"/>
                <a:gd name="T70" fmla="*/ 258057436 w 105"/>
                <a:gd name="T71" fmla="*/ 93062774 h 103"/>
                <a:gd name="T72" fmla="*/ 413864117 w 105"/>
                <a:gd name="T73" fmla="*/ 249797747 h 103"/>
                <a:gd name="T74" fmla="*/ 258057436 w 105"/>
                <a:gd name="T75" fmla="*/ 406534934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Oval 150"/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charset="0"/>
                <a:buNone/>
              </a:pPr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charset="-122"/>
              </a:endParaRPr>
            </a:p>
          </p:txBody>
        </p:sp>
      </p:grpSp>
      <p:grpSp>
        <p:nvGrpSpPr>
          <p:cNvPr id="64" name="组合 42"/>
          <p:cNvGrpSpPr>
            <a:grpSpLocks/>
          </p:cNvGrpSpPr>
          <p:nvPr/>
        </p:nvGrpSpPr>
        <p:grpSpPr bwMode="auto">
          <a:xfrm>
            <a:off x="2597150" y="3028156"/>
            <a:ext cx="460375" cy="514350"/>
            <a:chOff x="0" y="0"/>
            <a:chExt cx="402656" cy="450303"/>
          </a:xfrm>
        </p:grpSpPr>
        <p:sp>
          <p:nvSpPr>
            <p:cNvPr id="65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62454464 w 26"/>
                <a:gd name="T1" fmla="*/ 0 h 26"/>
                <a:gd name="T2" fmla="*/ 0 w 26"/>
                <a:gd name="T3" fmla="*/ 64521766 h 26"/>
                <a:gd name="T4" fmla="*/ 62454464 w 26"/>
                <a:gd name="T5" fmla="*/ 129041305 h 26"/>
                <a:gd name="T6" fmla="*/ 124908929 w 26"/>
                <a:gd name="T7" fmla="*/ 64521766 h 26"/>
                <a:gd name="T8" fmla="*/ 62454464 w 26"/>
                <a:gd name="T9" fmla="*/ 0 h 26"/>
                <a:gd name="T10" fmla="*/ 62454464 w 26"/>
                <a:gd name="T11" fmla="*/ 114152866 h 26"/>
                <a:gd name="T12" fmla="*/ 14413580 w 26"/>
                <a:gd name="T13" fmla="*/ 64521766 h 26"/>
                <a:gd name="T14" fmla="*/ 62454464 w 26"/>
                <a:gd name="T15" fmla="*/ 14888439 h 26"/>
                <a:gd name="T16" fmla="*/ 110495348 w 26"/>
                <a:gd name="T17" fmla="*/ 64521766 h 26"/>
                <a:gd name="T18" fmla="*/ 62454464 w 26"/>
                <a:gd name="T19" fmla="*/ 11415286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53636736 w 22"/>
                <a:gd name="T1" fmla="*/ 0 h 22"/>
                <a:gd name="T2" fmla="*/ 0 w 22"/>
                <a:gd name="T3" fmla="*/ 53636736 h 22"/>
                <a:gd name="T4" fmla="*/ 53636736 w 22"/>
                <a:gd name="T5" fmla="*/ 107273473 h 22"/>
                <a:gd name="T6" fmla="*/ 107273473 w 22"/>
                <a:gd name="T7" fmla="*/ 53636736 h 22"/>
                <a:gd name="T8" fmla="*/ 53636736 w 22"/>
                <a:gd name="T9" fmla="*/ 0 h 22"/>
                <a:gd name="T10" fmla="*/ 53636736 w 22"/>
                <a:gd name="T11" fmla="*/ 82892937 h 22"/>
                <a:gd name="T12" fmla="*/ 24380535 w 22"/>
                <a:gd name="T13" fmla="*/ 53636736 h 22"/>
                <a:gd name="T14" fmla="*/ 53636736 w 22"/>
                <a:gd name="T15" fmla="*/ 24380535 h 22"/>
                <a:gd name="T16" fmla="*/ 82892937 w 22"/>
                <a:gd name="T17" fmla="*/ 53636736 h 22"/>
                <a:gd name="T18" fmla="*/ 53636736 w 22"/>
                <a:gd name="T19" fmla="*/ 82892937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33946032 w 14"/>
                <a:gd name="T1" fmla="*/ 0 h 14"/>
                <a:gd name="T2" fmla="*/ 0 w 14"/>
                <a:gd name="T3" fmla="*/ 33946032 h 14"/>
                <a:gd name="T4" fmla="*/ 33946032 w 14"/>
                <a:gd name="T5" fmla="*/ 67892064 h 14"/>
                <a:gd name="T6" fmla="*/ 67892064 w 14"/>
                <a:gd name="T7" fmla="*/ 33946032 h 14"/>
                <a:gd name="T8" fmla="*/ 33946032 w 14"/>
                <a:gd name="T9" fmla="*/ 0 h 14"/>
                <a:gd name="T10" fmla="*/ 33946032 w 14"/>
                <a:gd name="T11" fmla="*/ 48493388 h 14"/>
                <a:gd name="T12" fmla="*/ 19398676 w 14"/>
                <a:gd name="T13" fmla="*/ 33946032 h 14"/>
                <a:gd name="T14" fmla="*/ 33946032 w 14"/>
                <a:gd name="T15" fmla="*/ 14547356 h 14"/>
                <a:gd name="T16" fmla="*/ 53344709 w 14"/>
                <a:gd name="T17" fmla="*/ 33946032 h 14"/>
                <a:gd name="T18" fmla="*/ 33946032 w 14"/>
                <a:gd name="T19" fmla="*/ 48493388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107276785 w 44"/>
                <a:gd name="T1" fmla="*/ 0 h 44"/>
                <a:gd name="T2" fmla="*/ 0 w 44"/>
                <a:gd name="T3" fmla="*/ 107276785 h 44"/>
                <a:gd name="T4" fmla="*/ 107276785 w 44"/>
                <a:gd name="T5" fmla="*/ 214551362 h 44"/>
                <a:gd name="T6" fmla="*/ 214551362 w 44"/>
                <a:gd name="T7" fmla="*/ 107276785 h 44"/>
                <a:gd name="T8" fmla="*/ 107276785 w 44"/>
                <a:gd name="T9" fmla="*/ 0 h 44"/>
                <a:gd name="T10" fmla="*/ 107276785 w 44"/>
                <a:gd name="T11" fmla="*/ 190170575 h 44"/>
                <a:gd name="T12" fmla="*/ 24380786 w 44"/>
                <a:gd name="T13" fmla="*/ 107276785 h 44"/>
                <a:gd name="T14" fmla="*/ 107276785 w 44"/>
                <a:gd name="T15" fmla="*/ 29256502 h 44"/>
                <a:gd name="T16" fmla="*/ 190170575 w 44"/>
                <a:gd name="T17" fmla="*/ 107276785 h 44"/>
                <a:gd name="T18" fmla="*/ 107276785 w 44"/>
                <a:gd name="T19" fmla="*/ 190170575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768466764 w 182"/>
                <a:gd name="T1" fmla="*/ 467756656 h 204"/>
                <a:gd name="T2" fmla="*/ 748889275 w 182"/>
                <a:gd name="T3" fmla="*/ 233879432 h 204"/>
                <a:gd name="T4" fmla="*/ 381786472 w 182"/>
                <a:gd name="T5" fmla="*/ 0 h 204"/>
                <a:gd name="T6" fmla="*/ 4893819 w 182"/>
                <a:gd name="T7" fmla="*/ 384925185 h 204"/>
                <a:gd name="T8" fmla="*/ 0 w 182"/>
                <a:gd name="T9" fmla="*/ 993984274 h 204"/>
                <a:gd name="T10" fmla="*/ 553101113 w 182"/>
                <a:gd name="T11" fmla="*/ 857555709 h 204"/>
                <a:gd name="T12" fmla="*/ 719519723 w 182"/>
                <a:gd name="T13" fmla="*/ 857555709 h 204"/>
                <a:gd name="T14" fmla="*/ 719519723 w 182"/>
                <a:gd name="T15" fmla="*/ 857555709 h 204"/>
                <a:gd name="T16" fmla="*/ 763572945 w 182"/>
                <a:gd name="T17" fmla="*/ 735744333 h 204"/>
                <a:gd name="T18" fmla="*/ 714625904 w 182"/>
                <a:gd name="T19" fmla="*/ 706507748 h 204"/>
                <a:gd name="T20" fmla="*/ 763572945 w 182"/>
                <a:gd name="T21" fmla="*/ 682145031 h 204"/>
                <a:gd name="T22" fmla="*/ 758676913 w 182"/>
                <a:gd name="T23" fmla="*/ 672401711 h 204"/>
                <a:gd name="T24" fmla="*/ 832097474 w 182"/>
                <a:gd name="T25" fmla="*/ 540844806 h 204"/>
                <a:gd name="T26" fmla="*/ 303472093 w 182"/>
                <a:gd name="T27" fmla="*/ 453139467 h 204"/>
                <a:gd name="T28" fmla="*/ 303472093 w 182"/>
                <a:gd name="T29" fmla="*/ 496993240 h 204"/>
                <a:gd name="T30" fmla="*/ 264312690 w 182"/>
                <a:gd name="T31" fmla="*/ 511610429 h 204"/>
                <a:gd name="T32" fmla="*/ 234945351 w 182"/>
                <a:gd name="T33" fmla="*/ 535970938 h 204"/>
                <a:gd name="T34" fmla="*/ 195788161 w 182"/>
                <a:gd name="T35" fmla="*/ 521353750 h 204"/>
                <a:gd name="T36" fmla="*/ 156630972 w 182"/>
                <a:gd name="T37" fmla="*/ 521353750 h 204"/>
                <a:gd name="T38" fmla="*/ 137051271 w 182"/>
                <a:gd name="T39" fmla="*/ 482373845 h 204"/>
                <a:gd name="T40" fmla="*/ 107683931 w 182"/>
                <a:gd name="T41" fmla="*/ 453139467 h 204"/>
                <a:gd name="T42" fmla="*/ 127261420 w 182"/>
                <a:gd name="T43" fmla="*/ 414159562 h 204"/>
                <a:gd name="T44" fmla="*/ 127261420 w 182"/>
                <a:gd name="T45" fmla="*/ 370307996 h 204"/>
                <a:gd name="T46" fmla="*/ 166418610 w 182"/>
                <a:gd name="T47" fmla="*/ 355690808 h 204"/>
                <a:gd name="T48" fmla="*/ 195788161 w 182"/>
                <a:gd name="T49" fmla="*/ 331328091 h 204"/>
                <a:gd name="T50" fmla="*/ 234945351 w 182"/>
                <a:gd name="T51" fmla="*/ 345945280 h 204"/>
                <a:gd name="T52" fmla="*/ 278998572 w 182"/>
                <a:gd name="T53" fmla="*/ 345945280 h 204"/>
                <a:gd name="T54" fmla="*/ 293682242 w 182"/>
                <a:gd name="T55" fmla="*/ 384925185 h 204"/>
                <a:gd name="T56" fmla="*/ 323049581 w 182"/>
                <a:gd name="T57" fmla="*/ 414159562 h 204"/>
                <a:gd name="T58" fmla="*/ 665678864 w 182"/>
                <a:gd name="T59" fmla="*/ 375179657 h 204"/>
                <a:gd name="T60" fmla="*/ 616731823 w 182"/>
                <a:gd name="T61" fmla="*/ 423905090 h 204"/>
                <a:gd name="T62" fmla="*/ 592258303 w 182"/>
                <a:gd name="T63" fmla="*/ 487247712 h 204"/>
                <a:gd name="T64" fmla="*/ 523731562 w 182"/>
                <a:gd name="T65" fmla="*/ 487247712 h 204"/>
                <a:gd name="T66" fmla="*/ 460100852 w 182"/>
                <a:gd name="T67" fmla="*/ 511610429 h 204"/>
                <a:gd name="T68" fmla="*/ 406259992 w 182"/>
                <a:gd name="T69" fmla="*/ 467756656 h 204"/>
                <a:gd name="T70" fmla="*/ 342629282 w 182"/>
                <a:gd name="T71" fmla="*/ 443393939 h 204"/>
                <a:gd name="T72" fmla="*/ 342629282 w 182"/>
                <a:gd name="T73" fmla="*/ 375179657 h 204"/>
                <a:gd name="T74" fmla="*/ 313259731 w 182"/>
                <a:gd name="T75" fmla="*/ 311839242 h 204"/>
                <a:gd name="T76" fmla="*/ 362206771 w 182"/>
                <a:gd name="T77" fmla="*/ 258239941 h 204"/>
                <a:gd name="T78" fmla="*/ 386680291 w 182"/>
                <a:gd name="T79" fmla="*/ 194899526 h 204"/>
                <a:gd name="T80" fmla="*/ 460100852 w 182"/>
                <a:gd name="T81" fmla="*/ 194899526 h 204"/>
                <a:gd name="T82" fmla="*/ 523731562 w 182"/>
                <a:gd name="T83" fmla="*/ 170536810 h 204"/>
                <a:gd name="T84" fmla="*/ 572678602 w 182"/>
                <a:gd name="T85" fmla="*/ 214388375 h 204"/>
                <a:gd name="T86" fmla="*/ 636309312 w 182"/>
                <a:gd name="T87" fmla="*/ 238751092 h 204"/>
                <a:gd name="T88" fmla="*/ 636309312 w 182"/>
                <a:gd name="T89" fmla="*/ 311839242 h 204"/>
                <a:gd name="T90" fmla="*/ 665678864 w 182"/>
                <a:gd name="T91" fmla="*/ 37517965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0" name="组合 48"/>
          <p:cNvGrpSpPr>
            <a:grpSpLocks/>
          </p:cNvGrpSpPr>
          <p:nvPr/>
        </p:nvGrpSpPr>
        <p:grpSpPr bwMode="auto">
          <a:xfrm>
            <a:off x="8996363" y="3032117"/>
            <a:ext cx="400050" cy="393700"/>
            <a:chOff x="0" y="0"/>
            <a:chExt cx="453105" cy="448433"/>
          </a:xfrm>
        </p:grpSpPr>
        <p:sp>
          <p:nvSpPr>
            <p:cNvPr id="71" name="Freeform 136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503185259 w 205"/>
                <a:gd name="T1" fmla="*/ 93208644 h 89"/>
                <a:gd name="T2" fmla="*/ 229609301 w 205"/>
                <a:gd name="T3" fmla="*/ 0 h 89"/>
                <a:gd name="T4" fmla="*/ 0 w 205"/>
                <a:gd name="T5" fmla="*/ 0 h 89"/>
                <a:gd name="T6" fmla="*/ 0 w 205"/>
                <a:gd name="T7" fmla="*/ 328681014 h 89"/>
                <a:gd name="T8" fmla="*/ 107476506 w 205"/>
                <a:gd name="T9" fmla="*/ 436605296 h 89"/>
                <a:gd name="T10" fmla="*/ 894007109 w 205"/>
                <a:gd name="T11" fmla="*/ 436605296 h 89"/>
                <a:gd name="T12" fmla="*/ 1001483615 w 205"/>
                <a:gd name="T13" fmla="*/ 328681014 h 89"/>
                <a:gd name="T14" fmla="*/ 1001483615 w 205"/>
                <a:gd name="T15" fmla="*/ 0 h 89"/>
                <a:gd name="T16" fmla="*/ 771874314 w 205"/>
                <a:gd name="T17" fmla="*/ 0 h 89"/>
                <a:gd name="T18" fmla="*/ 503185259 w 205"/>
                <a:gd name="T19" fmla="*/ 93208644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894007109 w 205"/>
                <a:gd name="T1" fmla="*/ 204929904 h 118"/>
                <a:gd name="T2" fmla="*/ 879350820 w 205"/>
                <a:gd name="T3" fmla="*/ 204929904 h 118"/>
                <a:gd name="T4" fmla="*/ 752333332 w 205"/>
                <a:gd name="T5" fmla="*/ 204929904 h 118"/>
                <a:gd name="T6" fmla="*/ 752333332 w 205"/>
                <a:gd name="T7" fmla="*/ 107344446 h 118"/>
                <a:gd name="T8" fmla="*/ 644856826 w 205"/>
                <a:gd name="T9" fmla="*/ 0 h 118"/>
                <a:gd name="T10" fmla="*/ 356626789 w 205"/>
                <a:gd name="T11" fmla="*/ 0 h 118"/>
                <a:gd name="T12" fmla="*/ 249150283 w 205"/>
                <a:gd name="T13" fmla="*/ 107344446 h 118"/>
                <a:gd name="T14" fmla="*/ 249150283 w 205"/>
                <a:gd name="T15" fmla="*/ 204929904 h 118"/>
                <a:gd name="T16" fmla="*/ 122132795 w 205"/>
                <a:gd name="T17" fmla="*/ 204929904 h 118"/>
                <a:gd name="T18" fmla="*/ 107476506 w 205"/>
                <a:gd name="T19" fmla="*/ 204929904 h 118"/>
                <a:gd name="T20" fmla="*/ 0 w 205"/>
                <a:gd name="T21" fmla="*/ 312276558 h 118"/>
                <a:gd name="T22" fmla="*/ 0 w 205"/>
                <a:gd name="T23" fmla="*/ 492808993 h 118"/>
                <a:gd name="T24" fmla="*/ 263804362 w 205"/>
                <a:gd name="T25" fmla="*/ 492808993 h 118"/>
                <a:gd name="T26" fmla="*/ 503185259 w 205"/>
                <a:gd name="T27" fmla="*/ 575758179 h 118"/>
                <a:gd name="T28" fmla="*/ 737679253 w 205"/>
                <a:gd name="T29" fmla="*/ 492808993 h 118"/>
                <a:gd name="T30" fmla="*/ 1001483615 w 205"/>
                <a:gd name="T31" fmla="*/ 492808993 h 118"/>
                <a:gd name="T32" fmla="*/ 1001483615 w 205"/>
                <a:gd name="T33" fmla="*/ 312276558 h 118"/>
                <a:gd name="T34" fmla="*/ 894007109 w 205"/>
                <a:gd name="T35" fmla="*/ 204929904 h 118"/>
                <a:gd name="T36" fmla="*/ 327314211 w 205"/>
                <a:gd name="T37" fmla="*/ 126862421 h 118"/>
                <a:gd name="T38" fmla="*/ 327314211 w 205"/>
                <a:gd name="T39" fmla="*/ 107344446 h 118"/>
                <a:gd name="T40" fmla="*/ 356626789 w 205"/>
                <a:gd name="T41" fmla="*/ 82949186 h 118"/>
                <a:gd name="T42" fmla="*/ 644856826 w 205"/>
                <a:gd name="T43" fmla="*/ 82949186 h 118"/>
                <a:gd name="T44" fmla="*/ 674169404 w 205"/>
                <a:gd name="T45" fmla="*/ 107344446 h 118"/>
                <a:gd name="T46" fmla="*/ 674169404 w 205"/>
                <a:gd name="T47" fmla="*/ 126862421 h 118"/>
                <a:gd name="T48" fmla="*/ 674169404 w 205"/>
                <a:gd name="T49" fmla="*/ 204929904 h 118"/>
                <a:gd name="T50" fmla="*/ 327314211 w 205"/>
                <a:gd name="T51" fmla="*/ 204929904 h 118"/>
                <a:gd name="T52" fmla="*/ 327314211 w 205"/>
                <a:gd name="T53" fmla="*/ 126862421 h 118"/>
                <a:gd name="T54" fmla="*/ 493413663 w 205"/>
                <a:gd name="T55" fmla="*/ 492808993 h 118"/>
                <a:gd name="T56" fmla="*/ 415249735 w 205"/>
                <a:gd name="T57" fmla="*/ 419621004 h 118"/>
                <a:gd name="T58" fmla="*/ 493413663 w 205"/>
                <a:gd name="T59" fmla="*/ 341551312 h 118"/>
                <a:gd name="T60" fmla="*/ 571577591 w 205"/>
                <a:gd name="T61" fmla="*/ 419621004 h 118"/>
                <a:gd name="T62" fmla="*/ 493413663 w 205"/>
                <a:gd name="T63" fmla="*/ 492808993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92719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平行四边形 30"/>
          <p:cNvSpPr>
            <a:spLocks noChangeArrowheads="1"/>
          </p:cNvSpPr>
          <p:nvPr/>
        </p:nvSpPr>
        <p:spPr bwMode="auto">
          <a:xfrm rot="7674348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39" name="文本框 24"/>
          <p:cNvSpPr>
            <a:spLocks noChangeArrowheads="1"/>
          </p:cNvSpPr>
          <p:nvPr/>
        </p:nvSpPr>
        <p:spPr bwMode="auto">
          <a:xfrm>
            <a:off x="5344849" y="197053"/>
            <a:ext cx="2012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背景介紹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grpSp>
        <p:nvGrpSpPr>
          <p:cNvPr id="40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41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2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3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44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45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6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7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48" name="文本框 23"/>
          <p:cNvSpPr>
            <a:spLocks noChangeArrowheads="1"/>
          </p:cNvSpPr>
          <p:nvPr/>
        </p:nvSpPr>
        <p:spPr bwMode="auto">
          <a:xfrm>
            <a:off x="5021614" y="92019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1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3235" y="3048442"/>
            <a:ext cx="982442" cy="98244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74" y="3502470"/>
            <a:ext cx="1905000" cy="190500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6535" y="5025737"/>
            <a:ext cx="982442" cy="982442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2117745" y="7236919"/>
            <a:ext cx="476250" cy="2529106"/>
            <a:chOff x="4783489" y="3245492"/>
            <a:chExt cx="476250" cy="2529106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489" y="3245492"/>
              <a:ext cx="476250" cy="476250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489" y="5298348"/>
              <a:ext cx="476250" cy="476250"/>
            </a:xfrm>
            <a:prstGeom prst="rect">
              <a:avLst/>
            </a:prstGeom>
          </p:spPr>
        </p:pic>
      </p:grpSp>
      <p:grpSp>
        <p:nvGrpSpPr>
          <p:cNvPr id="78" name="组合 77"/>
          <p:cNvGrpSpPr/>
          <p:nvPr/>
        </p:nvGrpSpPr>
        <p:grpSpPr>
          <a:xfrm>
            <a:off x="3584946" y="3175939"/>
            <a:ext cx="667576" cy="2793963"/>
            <a:chOff x="5756760" y="3175939"/>
            <a:chExt cx="667576" cy="2793963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273" y="3175939"/>
              <a:ext cx="653063" cy="653063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60" y="5316839"/>
              <a:ext cx="653063" cy="653063"/>
            </a:xfrm>
            <a:prstGeom prst="rect">
              <a:avLst/>
            </a:prstGeom>
          </p:spPr>
        </p:pic>
      </p:grpSp>
      <p:grpSp>
        <p:nvGrpSpPr>
          <p:cNvPr id="97" name="组合 96"/>
          <p:cNvGrpSpPr/>
          <p:nvPr/>
        </p:nvGrpSpPr>
        <p:grpSpPr>
          <a:xfrm>
            <a:off x="1483661" y="1761690"/>
            <a:ext cx="1744417" cy="4696737"/>
            <a:chOff x="-2923022" y="2516714"/>
            <a:chExt cx="1744417" cy="4696737"/>
          </a:xfrm>
        </p:grpSpPr>
        <p:sp>
          <p:nvSpPr>
            <p:cNvPr id="86" name="TextBox 85"/>
            <p:cNvSpPr txBox="1"/>
            <p:nvPr/>
          </p:nvSpPr>
          <p:spPr>
            <a:xfrm>
              <a:off x="-2818716" y="2516714"/>
              <a:ext cx="1501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工        站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-2923022" y="3524725"/>
              <a:ext cx="1744417" cy="3688726"/>
              <a:chOff x="5732218" y="2597770"/>
              <a:chExt cx="1744417" cy="3688726"/>
            </a:xfrm>
          </p:grpSpPr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2218" y="2603495"/>
                <a:ext cx="749299" cy="749299"/>
              </a:xfrm>
              <a:prstGeom prst="rect">
                <a:avLst/>
              </a:prstGeom>
            </p:spPr>
          </p:pic>
          <p:pic>
            <p:nvPicPr>
              <p:cNvPr id="90" name="图片 8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6447" y="2597770"/>
                <a:ext cx="749299" cy="749299"/>
              </a:xfrm>
              <a:prstGeom prst="rect">
                <a:avLst/>
              </a:prstGeom>
            </p:spPr>
          </p:pic>
          <p:pic>
            <p:nvPicPr>
              <p:cNvPr id="91" name="图片 9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2218" y="3573234"/>
                <a:ext cx="749299" cy="749299"/>
              </a:xfrm>
              <a:prstGeom prst="rect">
                <a:avLst/>
              </a:prstGeom>
            </p:spPr>
          </p:pic>
          <p:pic>
            <p:nvPicPr>
              <p:cNvPr id="92" name="图片 9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6447" y="3567509"/>
                <a:ext cx="749299" cy="749299"/>
              </a:xfrm>
              <a:prstGeom prst="rect">
                <a:avLst/>
              </a:prstGeom>
            </p:spPr>
          </p:pic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3107" y="4567458"/>
                <a:ext cx="749299" cy="749299"/>
              </a:xfrm>
              <a:prstGeom prst="rect">
                <a:avLst/>
              </a:prstGeom>
            </p:spPr>
          </p:pic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7336" y="4561733"/>
                <a:ext cx="749299" cy="749299"/>
              </a:xfrm>
              <a:prstGeom prst="rect">
                <a:avLst/>
              </a:prstGeom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3107" y="5537197"/>
                <a:ext cx="749299" cy="749299"/>
              </a:xfrm>
              <a:prstGeom prst="rect">
                <a:avLst/>
              </a:prstGeom>
            </p:spPr>
          </p:pic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7336" y="5531472"/>
                <a:ext cx="749299" cy="749299"/>
              </a:xfrm>
              <a:prstGeom prst="rect">
                <a:avLst/>
              </a:prstGeom>
            </p:spPr>
          </p:pic>
        </p:grpSp>
      </p:grpSp>
      <p:grpSp>
        <p:nvGrpSpPr>
          <p:cNvPr id="108" name="组合 107"/>
          <p:cNvGrpSpPr/>
          <p:nvPr/>
        </p:nvGrpSpPr>
        <p:grpSpPr>
          <a:xfrm>
            <a:off x="12597930" y="2255716"/>
            <a:ext cx="1617142" cy="3792721"/>
            <a:chOff x="12597930" y="2255716"/>
            <a:chExt cx="1617142" cy="3792721"/>
          </a:xfrm>
        </p:grpSpPr>
        <p:grpSp>
          <p:nvGrpSpPr>
            <p:cNvPr id="85" name="组合 84"/>
            <p:cNvGrpSpPr/>
            <p:nvPr/>
          </p:nvGrpSpPr>
          <p:grpSpPr>
            <a:xfrm>
              <a:off x="12597930" y="3175939"/>
              <a:ext cx="1617142" cy="2872498"/>
              <a:chOff x="12597930" y="3175939"/>
              <a:chExt cx="1617142" cy="2872498"/>
            </a:xfrm>
          </p:grpSpPr>
          <p:pic>
            <p:nvPicPr>
              <p:cNvPr id="79" name="图片 7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7930" y="3175939"/>
                <a:ext cx="795596" cy="795596"/>
              </a:xfrm>
              <a:prstGeom prst="rect">
                <a:avLst/>
              </a:prstGeom>
            </p:spPr>
          </p:pic>
          <p:pic>
            <p:nvPicPr>
              <p:cNvPr id="80" name="图片 7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7930" y="5252841"/>
                <a:ext cx="795596" cy="795596"/>
              </a:xfrm>
              <a:prstGeom prst="rect">
                <a:avLst/>
              </a:prstGeom>
            </p:spPr>
          </p:pic>
          <p:pic>
            <p:nvPicPr>
              <p:cNvPr id="83" name="图片 8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30571" y="3410850"/>
                <a:ext cx="484501" cy="484501"/>
              </a:xfrm>
              <a:prstGeom prst="rect">
                <a:avLst/>
              </a:prstGeom>
            </p:spPr>
          </p:pic>
          <p:pic>
            <p:nvPicPr>
              <p:cNvPr id="84" name="图片 8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30571" y="5384827"/>
                <a:ext cx="484501" cy="484501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12713959" y="2255716"/>
              <a:ext cx="1501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報</a:t>
              </a:r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  表  組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3393526" y="2141918"/>
            <a:ext cx="2726546" cy="3501452"/>
            <a:chOff x="13393526" y="2141918"/>
            <a:chExt cx="2726546" cy="350145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3526" y="2916824"/>
              <a:ext cx="2726546" cy="2726546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13948228" y="2141918"/>
              <a:ext cx="1501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latin typeface="微软雅黑" pitchFamily="34" charset="-122"/>
                  <a:ea typeface="微软雅黑" pitchFamily="34" charset="-122"/>
                </a:rPr>
                <a:t>F1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6422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03953 C -0.00495 0.06173 -0.02721 0.07953 -0.05482 0.07953 L -0.17031 0.07953 C -0.19792 0.07953 -0.22044 0.06173 -0.22044 0.03953 L -0.22044 -0.05226 C -0.22044 -0.07446 -0.19792 -0.09341 -0.17031 -0.09341 L -0.05482 -0.09341 C -0.02721 -0.09341 -0.00495 -0.07446 -0.00495 -0.05226 Z " pathEditMode="relative" rAng="10800000" ptsTypes="fFfFfFff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-46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03953 C -0.00495 0.06173 -0.02721 0.07953 -0.05482 0.07953 L -0.17031 0.07953 C -0.19792 0.07953 -0.22044 0.06173 -0.22044 0.03953 L -0.22044 -0.05226 C -0.22044 -0.07446 -0.19792 -0.09341 -0.17031 -0.09341 L -0.05482 -0.09341 C -0.02721 -0.09341 -0.00495 -0.07446 -0.00495 -0.05226 Z " pathEditMode="relative" rAng="10800000" ptsTypes="fFfFfFff">
                                      <p:cBhvr>
                                        <p:cTn id="8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-46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64162E-6 L -0.27617 -0.004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15" y="-2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127 L -0.00065 -0.582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0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0.10589 L 0.04844 0.02335 C 0.0599 0.00508 0.07891 -0.01364 0.09987 -0.02867 C 0.12357 -0.04578 0.14388 -0.05503 0.15912 -0.05596 L 0.23151 -0.06474 " pathEditMode="relative" rAng="-1318946" ptsTypes="FffFF">
                                      <p:cBhvr>
                                        <p:cTn id="2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54" y="-110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42775E-6 L -0.3155 -0.0020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8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0"/>
                            </p:stCondLst>
                            <p:childTnLst>
                              <p:par>
                                <p:cTn id="2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51 -0.06474 L 0.15872 -0.10543 C 0.14336 -0.11884 0.12226 -0.12092 0.10143 -0.10959 C 0.07799 -0.10196 0.06067 -0.08393 0.04895 -0.05849 L -0.00326 0.03376 " pathEditMode="relative" rAng="-759163" ptsTypes="FffFF">
                                      <p:cBhvr>
                                        <p:cTn id="2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1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599 -0.00023 L 0.00599 -0.0002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0.03537 L -0.42487 0.0374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51" y="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87283E-6 L 0.11549 -0.002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76 3.87283E-6 L -0.00026 3.87283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6397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6398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6399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16388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16394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6395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6396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16389" name="任意多边形 21"/>
          <p:cNvSpPr>
            <a:spLocks noChangeArrowheads="1"/>
          </p:cNvSpPr>
          <p:nvPr/>
        </p:nvSpPr>
        <p:spPr bwMode="auto">
          <a:xfrm rot="-1800000">
            <a:off x="3495675" y="2287588"/>
            <a:ext cx="1171575" cy="5214937"/>
          </a:xfrm>
          <a:custGeom>
            <a:avLst/>
            <a:gdLst>
              <a:gd name="T0" fmla="*/ 1172778 w 1170373"/>
              <a:gd name="T1" fmla="*/ 675841 h 5214450"/>
              <a:gd name="T2" fmla="*/ 0 w 1170373"/>
              <a:gd name="T3" fmla="*/ 0 h 5214450"/>
              <a:gd name="T4" fmla="*/ 0 w 1170373"/>
              <a:gd name="T5" fmla="*/ 4539583 h 5214450"/>
              <a:gd name="T6" fmla="*/ 1172778 w 1170373"/>
              <a:gd name="T7" fmla="*/ 5215424 h 5214450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5214450"/>
              <a:gd name="T14" fmla="*/ 1170373 w 1170373"/>
              <a:gd name="T15" fmla="*/ 5214450 h 5214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3F3E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0" name="任意多边形 25"/>
          <p:cNvSpPr>
            <a:spLocks noChangeArrowheads="1"/>
          </p:cNvSpPr>
          <p:nvPr/>
        </p:nvSpPr>
        <p:spPr bwMode="auto">
          <a:xfrm rot="1800000" flipH="1">
            <a:off x="1214438" y="2287588"/>
            <a:ext cx="1169987" cy="5214937"/>
          </a:xfrm>
          <a:custGeom>
            <a:avLst/>
            <a:gdLst>
              <a:gd name="T0" fmla="*/ 1169601 w 1170373"/>
              <a:gd name="T1" fmla="*/ 675841 h 5214450"/>
              <a:gd name="T2" fmla="*/ 0 w 1170373"/>
              <a:gd name="T3" fmla="*/ 0 h 5214450"/>
              <a:gd name="T4" fmla="*/ 0 w 1170373"/>
              <a:gd name="T5" fmla="*/ 4539583 h 5214450"/>
              <a:gd name="T6" fmla="*/ 1169601 w 1170373"/>
              <a:gd name="T7" fmla="*/ 5215424 h 5214450"/>
              <a:gd name="T8" fmla="*/ 0 60000 65536"/>
              <a:gd name="T9" fmla="*/ 0 60000 65536"/>
              <a:gd name="T10" fmla="*/ 0 60000 65536"/>
              <a:gd name="T11" fmla="*/ 0 60000 65536"/>
              <a:gd name="T12" fmla="*/ 0 w 1170373"/>
              <a:gd name="T13" fmla="*/ 0 h 5214450"/>
              <a:gd name="T14" fmla="*/ 1170373 w 1170373"/>
              <a:gd name="T15" fmla="*/ 5214450 h 5214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3" name="文本框 40"/>
          <p:cNvSpPr>
            <a:spLocks noChangeArrowheads="1"/>
          </p:cNvSpPr>
          <p:nvPr/>
        </p:nvSpPr>
        <p:spPr bwMode="auto">
          <a:xfrm>
            <a:off x="5559711" y="1637624"/>
            <a:ext cx="654339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32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改善原因</a:t>
            </a:r>
            <a:endParaRPr lang="en-US" altLang="zh-CN" sz="3200" b="1" dirty="0" smtClean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algn="ctr" eaLnBrk="1" hangingPunct="1">
              <a:buFont typeface="Arial" charset="0"/>
              <a:buNone/>
            </a:pPr>
            <a:endParaRPr lang="en-US" altLang="zh-CN" sz="3200" b="1" dirty="0" smtClean="0"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zh-CN" altLang="en-US" sz="1200" b="1" dirty="0"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1.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工站數量龐大，回收過程繁瑣耗時，人工易出現失誤；</a:t>
            </a:r>
            <a:endParaRPr lang="en-US" altLang="zh-CN" sz="1600" b="1" dirty="0" smtClean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en-US" altLang="zh-CN" sz="1600" b="1" dirty="0" smtClean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/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2.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圖表手動製作，不支持實時更改條件利用不同結果對比；</a:t>
            </a:r>
            <a:endParaRPr lang="en-US" altLang="zh-CN" sz="1600" b="1" dirty="0" smtClean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/>
            <a:endParaRPr lang="en-US" altLang="zh-CN" sz="1600" b="1" dirty="0" smtClean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/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3.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工程師對 報表組 和 </a:t>
            </a:r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F1 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依</a:t>
            </a:r>
            <a:r>
              <a:rPr lang="zh-CN" altLang="en-US" sz="1600" b="1" dirty="0">
                <a:latin typeface="黑体" pitchFamily="49" charset="-122"/>
                <a:ea typeface="黑体" pitchFamily="49" charset="-122"/>
                <a:sym typeface="方正姚体" pitchFamily="2" charset="-122"/>
              </a:rPr>
              <a:t>賴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性太高；</a:t>
            </a:r>
            <a:endParaRPr lang="en-US" altLang="zh-CN" sz="1600" b="1" dirty="0" smtClean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/>
            <a:endParaRPr lang="zh-CN" altLang="en-US" sz="1600" b="1" dirty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/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4.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標準薪資：</a:t>
            </a:r>
            <a:r>
              <a:rPr lang="en-US" altLang="zh-CN" sz="1600" b="1" dirty="0">
                <a:latin typeface="黑体" pitchFamily="49" charset="-122"/>
                <a:ea typeface="黑体" pitchFamily="49" charset="-122"/>
                <a:sym typeface="方正姚体" pitchFamily="2" charset="-122"/>
              </a:rPr>
              <a:t>3500/21.75/8=20.11</a:t>
            </a:r>
            <a:r>
              <a:rPr lang="zh-CN" altLang="en-US" sz="1600" b="1" dirty="0">
                <a:latin typeface="黑体" pitchFamily="49" charset="-122"/>
                <a:ea typeface="黑体" pitchFamily="49" charset="-122"/>
                <a:sym typeface="方正姚体" pitchFamily="2" charset="-122"/>
              </a:rPr>
              <a:t>元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；</a:t>
            </a:r>
            <a:endParaRPr lang="en-US" altLang="zh-CN" sz="1600" b="1" dirty="0" smtClean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/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    </a:t>
            </a:r>
            <a:endParaRPr lang="en-US" altLang="zh-CN" sz="1600" b="1" dirty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实际所需人力成本：</a:t>
            </a:r>
            <a:endParaRPr lang="en-US" altLang="zh-CN" sz="1600" b="1" dirty="0" smtClean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en-US" altLang="zh-CN" sz="1600" b="1" dirty="0" smtClean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    20.11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（元）*</a:t>
            </a:r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1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（小时）*</a:t>
            </a:r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250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（天）*</a:t>
            </a:r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100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（人）</a:t>
            </a:r>
            <a:r>
              <a:rPr lang="en-US" altLang="zh-CN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= 502750</a:t>
            </a:r>
            <a:r>
              <a:rPr lang="zh-CN" altLang="en-US" sz="1600" b="1" dirty="0" smtClean="0">
                <a:latin typeface="黑体" pitchFamily="49" charset="-122"/>
                <a:ea typeface="黑体" pitchFamily="49" charset="-122"/>
                <a:sym typeface="方正姚体" pitchFamily="2" charset="-122"/>
              </a:rPr>
              <a:t>（元）</a:t>
            </a:r>
            <a:endParaRPr lang="zh-CN" altLang="en-US" sz="1400" b="1" dirty="0"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zh-CN" altLang="en-US" sz="1600" dirty="0"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pPr eaLnBrk="1" hangingPunct="1">
              <a:buFont typeface="Arial" charset="0"/>
              <a:buNone/>
            </a:pPr>
            <a:endParaRPr lang="zh-CN" altLang="en-US" sz="1600" dirty="0"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05" y="1441448"/>
            <a:ext cx="2731865" cy="409575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平行四边形 30"/>
          <p:cNvSpPr>
            <a:spLocks noChangeArrowheads="1"/>
          </p:cNvSpPr>
          <p:nvPr/>
        </p:nvSpPr>
        <p:spPr bwMode="auto">
          <a:xfrm rot="7674348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1" name="文本框 24"/>
          <p:cNvSpPr>
            <a:spLocks noChangeArrowheads="1"/>
          </p:cNvSpPr>
          <p:nvPr/>
        </p:nvSpPr>
        <p:spPr bwMode="auto">
          <a:xfrm>
            <a:off x="5344849" y="197053"/>
            <a:ext cx="2012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背景介紹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sp>
        <p:nvSpPr>
          <p:cNvPr id="22" name="文本框 23"/>
          <p:cNvSpPr>
            <a:spLocks noChangeArrowheads="1"/>
          </p:cNvSpPr>
          <p:nvPr/>
        </p:nvSpPr>
        <p:spPr bwMode="auto">
          <a:xfrm>
            <a:off x="5021614" y="92019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1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032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1" animBg="1"/>
      <p:bldP spid="163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平行四边形 30"/>
          <p:cNvSpPr>
            <a:spLocks noChangeArrowheads="1"/>
          </p:cNvSpPr>
          <p:nvPr/>
        </p:nvSpPr>
        <p:spPr bwMode="auto">
          <a:xfrm rot="7670155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5129" name="文本框 24"/>
          <p:cNvSpPr>
            <a:spLocks noChangeArrowheads="1"/>
          </p:cNvSpPr>
          <p:nvPr/>
        </p:nvSpPr>
        <p:spPr bwMode="auto">
          <a:xfrm>
            <a:off x="1492786" y="3425563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haroni" pitchFamily="2" charset="-79"/>
                <a:sym typeface="方正姚体" pitchFamily="2" charset="-122"/>
              </a:rPr>
              <a:t>提出方案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haroni" pitchFamily="2" charset="-79"/>
              <a:sym typeface="方正姚体" pitchFamily="2" charset="-122"/>
            </a:endParaRPr>
          </a:p>
        </p:txBody>
      </p:sp>
      <p:sp>
        <p:nvSpPr>
          <p:cNvPr id="5130" name="文本框 25"/>
          <p:cNvSpPr>
            <a:spLocks noChangeArrowheads="1"/>
          </p:cNvSpPr>
          <p:nvPr/>
        </p:nvSpPr>
        <p:spPr bwMode="auto">
          <a:xfrm>
            <a:off x="7983140" y="3793863"/>
            <a:ext cx="21511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給前端開發者提供接口</a:t>
            </a:r>
            <a:r>
              <a:rPr lang="zh-CN" altLang="en-US" b="1" dirty="0" smtClean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，脫敏后實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現數據可視</a:t>
            </a:r>
            <a:r>
              <a:rPr lang="zh-CN" altLang="en-US" b="1" dirty="0" smtClean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化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黑体" pitchFamily="49" charset="-122"/>
              <a:ea typeface="黑体" pitchFamily="49" charset="-122"/>
              <a:sym typeface="方正姚体" pitchFamily="2" charset="-122"/>
            </a:endParaRPr>
          </a:p>
        </p:txBody>
      </p: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445683" y="1685120"/>
            <a:ext cx="1139825" cy="1141412"/>
            <a:chOff x="0" y="0"/>
            <a:chExt cx="1141228" cy="1141228"/>
          </a:xfrm>
        </p:grpSpPr>
        <p:sp>
          <p:nvSpPr>
            <p:cNvPr id="15" name="椭圆 14"/>
            <p:cNvSpPr>
              <a:spLocks noChangeArrowheads="1"/>
            </p:cNvSpPr>
            <p:nvPr/>
          </p:nvSpPr>
          <p:spPr bwMode="auto">
            <a:xfrm>
              <a:off x="0" y="0"/>
              <a:ext cx="1141228" cy="1141228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6" name="Freeform 13"/>
            <p:cNvSpPr>
              <a:spLocks noEditPoints="1" noChangeArrowheads="1"/>
            </p:cNvSpPr>
            <p:nvPr/>
          </p:nvSpPr>
          <p:spPr bwMode="auto">
            <a:xfrm>
              <a:off x="207077" y="207870"/>
              <a:ext cx="727075" cy="725488"/>
            </a:xfrm>
            <a:custGeom>
              <a:avLst/>
              <a:gdLst>
                <a:gd name="T0" fmla="*/ 1743555376 w 197"/>
                <a:gd name="T1" fmla="*/ 1370087789 h 196"/>
                <a:gd name="T2" fmla="*/ 2002364550 w 197"/>
                <a:gd name="T3" fmla="*/ 1424891745 h 196"/>
                <a:gd name="T4" fmla="*/ 2147483647 w 197"/>
                <a:gd name="T5" fmla="*/ 739846000 h 196"/>
                <a:gd name="T6" fmla="*/ 2147483647 w 197"/>
                <a:gd name="T7" fmla="*/ 616538950 h 196"/>
                <a:gd name="T8" fmla="*/ 2147483647 w 197"/>
                <a:gd name="T9" fmla="*/ 1137172828 h 196"/>
                <a:gd name="T10" fmla="*/ 1729932869 w 197"/>
                <a:gd name="T11" fmla="*/ 1054966895 h 196"/>
                <a:gd name="T12" fmla="*/ 1566477551 w 197"/>
                <a:gd name="T13" fmla="*/ 616538950 h 196"/>
                <a:gd name="T14" fmla="*/ 2097714716 w 197"/>
                <a:gd name="T15" fmla="*/ 54803956 h 196"/>
                <a:gd name="T16" fmla="*/ 2002364550 w 197"/>
                <a:gd name="T17" fmla="*/ 41101116 h 196"/>
                <a:gd name="T18" fmla="*/ 1307668377 w 197"/>
                <a:gd name="T19" fmla="*/ 739846000 h 196"/>
                <a:gd name="T20" fmla="*/ 1375773529 w 197"/>
                <a:gd name="T21" fmla="*/ 1013865779 h 196"/>
                <a:gd name="T22" fmla="*/ 721941186 w 197"/>
                <a:gd name="T23" fmla="*/ 1822214872 h 196"/>
                <a:gd name="T24" fmla="*/ 599346007 w 197"/>
                <a:gd name="T25" fmla="*/ 1794812894 h 196"/>
                <a:gd name="T26" fmla="*/ 163459009 w 197"/>
                <a:gd name="T27" fmla="*/ 2147483647 h 196"/>
                <a:gd name="T28" fmla="*/ 599346007 w 197"/>
                <a:gd name="T29" fmla="*/ 2147483647 h 196"/>
                <a:gd name="T30" fmla="*/ 1021614190 w 197"/>
                <a:gd name="T31" fmla="*/ 2147483647 h 196"/>
                <a:gd name="T32" fmla="*/ 980750360 w 197"/>
                <a:gd name="T33" fmla="*/ 2068832673 h 196"/>
                <a:gd name="T34" fmla="*/ 1743555376 w 197"/>
                <a:gd name="T35" fmla="*/ 1370087789 h 196"/>
                <a:gd name="T36" fmla="*/ 599346007 w 197"/>
                <a:gd name="T37" fmla="*/ 2147483647 h 196"/>
                <a:gd name="T38" fmla="*/ 367781846 w 197"/>
                <a:gd name="T39" fmla="*/ 2147483647 h 196"/>
                <a:gd name="T40" fmla="*/ 599346007 w 197"/>
                <a:gd name="T41" fmla="*/ 2000329579 h 196"/>
                <a:gd name="T42" fmla="*/ 817291352 w 197"/>
                <a:gd name="T43" fmla="*/ 2147483647 h 196"/>
                <a:gd name="T44" fmla="*/ 599346007 w 197"/>
                <a:gd name="T45" fmla="*/ 2147483647 h 196"/>
                <a:gd name="T46" fmla="*/ 640213527 w 197"/>
                <a:gd name="T47" fmla="*/ 835754773 h 196"/>
                <a:gd name="T48" fmla="*/ 1035236696 w 197"/>
                <a:gd name="T49" fmla="*/ 1260479878 h 196"/>
                <a:gd name="T50" fmla="*/ 1225937028 w 197"/>
                <a:gd name="T51" fmla="*/ 1054966895 h 196"/>
                <a:gd name="T52" fmla="*/ 830913859 w 197"/>
                <a:gd name="T53" fmla="*/ 643940928 h 196"/>
                <a:gd name="T54" fmla="*/ 926264024 w 197"/>
                <a:gd name="T55" fmla="*/ 548035856 h 196"/>
                <a:gd name="T56" fmla="*/ 381404353 w 197"/>
                <a:gd name="T57" fmla="*/ 0 h 196"/>
                <a:gd name="T58" fmla="*/ 0 w 197"/>
                <a:gd name="T59" fmla="*/ 397326828 h 196"/>
                <a:gd name="T60" fmla="*/ 531240855 w 197"/>
                <a:gd name="T61" fmla="*/ 931659845 h 196"/>
                <a:gd name="T62" fmla="*/ 640213527 w 197"/>
                <a:gd name="T63" fmla="*/ 835754773 h 196"/>
                <a:gd name="T64" fmla="*/ 1879773062 w 197"/>
                <a:gd name="T65" fmla="*/ 1465992861 h 196"/>
                <a:gd name="T66" fmla="*/ 1321287193 w 197"/>
                <a:gd name="T67" fmla="*/ 1959224762 h 196"/>
                <a:gd name="T68" fmla="*/ 1934259398 w 197"/>
                <a:gd name="T69" fmla="*/ 2147483647 h 196"/>
                <a:gd name="T70" fmla="*/ 2147483647 w 197"/>
                <a:gd name="T71" fmla="*/ 2147483647 h 196"/>
                <a:gd name="T72" fmla="*/ 2147483647 w 197"/>
                <a:gd name="T73" fmla="*/ 2147483647 h 196"/>
                <a:gd name="T74" fmla="*/ 2147483647 w 197"/>
                <a:gd name="T75" fmla="*/ 2041430695 h 196"/>
                <a:gd name="T76" fmla="*/ 1879773062 w 197"/>
                <a:gd name="T77" fmla="*/ 1465992861 h 196"/>
                <a:gd name="T78" fmla="*/ 2147483647 w 197"/>
                <a:gd name="T79" fmla="*/ 2147483647 h 196"/>
                <a:gd name="T80" fmla="*/ 2056850886 w 197"/>
                <a:gd name="T81" fmla="*/ 2147483647 h 196"/>
                <a:gd name="T82" fmla="*/ 1552855045 w 197"/>
                <a:gd name="T83" fmla="*/ 1972927601 h 196"/>
                <a:gd name="T84" fmla="*/ 1552855045 w 197"/>
                <a:gd name="T85" fmla="*/ 1877018828 h 196"/>
                <a:gd name="T86" fmla="*/ 1648205210 w 197"/>
                <a:gd name="T87" fmla="*/ 1877018828 h 196"/>
                <a:gd name="T88" fmla="*/ 2147483647 w 197"/>
                <a:gd name="T89" fmla="*/ 2147483647 h 196"/>
                <a:gd name="T90" fmla="*/ 2147483647 w 197"/>
                <a:gd name="T91" fmla="*/ 2147483647 h 196"/>
                <a:gd name="T92" fmla="*/ 2147483647 w 197"/>
                <a:gd name="T93" fmla="*/ 2147483647 h 196"/>
                <a:gd name="T94" fmla="*/ 2147483647 w 197"/>
                <a:gd name="T95" fmla="*/ 2147483647 h 196"/>
                <a:gd name="T96" fmla="*/ 1770800389 w 197"/>
                <a:gd name="T97" fmla="*/ 1753711778 h 196"/>
                <a:gd name="T98" fmla="*/ 1770800389 w 197"/>
                <a:gd name="T99" fmla="*/ 1657806706 h 196"/>
                <a:gd name="T100" fmla="*/ 1866150555 w 197"/>
                <a:gd name="T101" fmla="*/ 1657806706 h 196"/>
                <a:gd name="T102" fmla="*/ 2147483647 w 197"/>
                <a:gd name="T103" fmla="*/ 2147483647 h 196"/>
                <a:gd name="T104" fmla="*/ 2147483647 w 197"/>
                <a:gd name="T105" fmla="*/ 2147483647 h 1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97"/>
                <a:gd name="T160" fmla="*/ 0 h 196"/>
                <a:gd name="T161" fmla="*/ 197 w 197"/>
                <a:gd name="T162" fmla="*/ 196 h 1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97" h="196">
                  <a:moveTo>
                    <a:pt x="128" y="100"/>
                  </a:moveTo>
                  <a:cubicBezTo>
                    <a:pt x="134" y="103"/>
                    <a:pt x="140" y="104"/>
                    <a:pt x="147" y="104"/>
                  </a:cubicBezTo>
                  <a:cubicBezTo>
                    <a:pt x="175" y="104"/>
                    <a:pt x="197" y="82"/>
                    <a:pt x="197" y="54"/>
                  </a:cubicBezTo>
                  <a:cubicBezTo>
                    <a:pt x="197" y="51"/>
                    <a:pt x="197" y="48"/>
                    <a:pt x="196" y="45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2" y="3"/>
                    <a:pt x="149" y="3"/>
                    <a:pt x="147" y="3"/>
                  </a:cubicBezTo>
                  <a:cubicBezTo>
                    <a:pt x="119" y="3"/>
                    <a:pt x="96" y="26"/>
                    <a:pt x="96" y="54"/>
                  </a:cubicBezTo>
                  <a:cubicBezTo>
                    <a:pt x="96" y="61"/>
                    <a:pt x="98" y="68"/>
                    <a:pt x="101" y="74"/>
                  </a:cubicBezTo>
                  <a:cubicBezTo>
                    <a:pt x="85" y="101"/>
                    <a:pt x="62" y="124"/>
                    <a:pt x="53" y="133"/>
                  </a:cubicBezTo>
                  <a:cubicBezTo>
                    <a:pt x="50" y="132"/>
                    <a:pt x="47" y="131"/>
                    <a:pt x="44" y="131"/>
                  </a:cubicBezTo>
                  <a:cubicBezTo>
                    <a:pt x="26" y="131"/>
                    <a:pt x="12" y="145"/>
                    <a:pt x="12" y="162"/>
                  </a:cubicBezTo>
                  <a:cubicBezTo>
                    <a:pt x="12" y="180"/>
                    <a:pt x="26" y="194"/>
                    <a:pt x="44" y="194"/>
                  </a:cubicBezTo>
                  <a:cubicBezTo>
                    <a:pt x="61" y="194"/>
                    <a:pt x="75" y="180"/>
                    <a:pt x="75" y="162"/>
                  </a:cubicBezTo>
                  <a:cubicBezTo>
                    <a:pt x="75" y="158"/>
                    <a:pt x="74" y="154"/>
                    <a:pt x="72" y="151"/>
                  </a:cubicBezTo>
                  <a:cubicBezTo>
                    <a:pt x="79" y="141"/>
                    <a:pt x="98" y="119"/>
                    <a:pt x="128" y="100"/>
                  </a:cubicBezTo>
                  <a:close/>
                  <a:moveTo>
                    <a:pt x="44" y="179"/>
                  </a:moveTo>
                  <a:cubicBezTo>
                    <a:pt x="34" y="179"/>
                    <a:pt x="27" y="172"/>
                    <a:pt x="27" y="162"/>
                  </a:cubicBezTo>
                  <a:cubicBezTo>
                    <a:pt x="27" y="153"/>
                    <a:pt x="34" y="146"/>
                    <a:pt x="44" y="146"/>
                  </a:cubicBezTo>
                  <a:cubicBezTo>
                    <a:pt x="53" y="146"/>
                    <a:pt x="60" y="153"/>
                    <a:pt x="60" y="162"/>
                  </a:cubicBezTo>
                  <a:cubicBezTo>
                    <a:pt x="60" y="172"/>
                    <a:pt x="53" y="179"/>
                    <a:pt x="44" y="179"/>
                  </a:cubicBezTo>
                  <a:close/>
                  <a:moveTo>
                    <a:pt x="47" y="61"/>
                  </a:moveTo>
                  <a:cubicBezTo>
                    <a:pt x="76" y="92"/>
                    <a:pt x="76" y="92"/>
                    <a:pt x="76" y="92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9" y="68"/>
                    <a:pt x="39" y="68"/>
                    <a:pt x="39" y="68"/>
                  </a:cubicBezTo>
                  <a:lnTo>
                    <a:pt x="47" y="61"/>
                  </a:lnTo>
                  <a:close/>
                  <a:moveTo>
                    <a:pt x="138" y="107"/>
                  </a:moveTo>
                  <a:cubicBezTo>
                    <a:pt x="138" y="107"/>
                    <a:pt x="114" y="114"/>
                    <a:pt x="97" y="143"/>
                  </a:cubicBezTo>
                  <a:cubicBezTo>
                    <a:pt x="97" y="141"/>
                    <a:pt x="142" y="188"/>
                    <a:pt x="142" y="188"/>
                  </a:cubicBezTo>
                  <a:cubicBezTo>
                    <a:pt x="150" y="196"/>
                    <a:pt x="163" y="196"/>
                    <a:pt x="170" y="188"/>
                  </a:cubicBezTo>
                  <a:cubicBezTo>
                    <a:pt x="182" y="177"/>
                    <a:pt x="182" y="177"/>
                    <a:pt x="182" y="177"/>
                  </a:cubicBezTo>
                  <a:cubicBezTo>
                    <a:pt x="189" y="169"/>
                    <a:pt x="189" y="156"/>
                    <a:pt x="182" y="149"/>
                  </a:cubicBezTo>
                  <a:lnTo>
                    <a:pt x="138" y="107"/>
                  </a:lnTo>
                  <a:close/>
                  <a:moveTo>
                    <a:pt x="158" y="180"/>
                  </a:moveTo>
                  <a:cubicBezTo>
                    <a:pt x="156" y="182"/>
                    <a:pt x="153" y="182"/>
                    <a:pt x="151" y="180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2" y="142"/>
                    <a:pt x="112" y="139"/>
                    <a:pt x="114" y="137"/>
                  </a:cubicBezTo>
                  <a:cubicBezTo>
                    <a:pt x="116" y="135"/>
                    <a:pt x="120" y="135"/>
                    <a:pt x="121" y="137"/>
                  </a:cubicBezTo>
                  <a:cubicBezTo>
                    <a:pt x="158" y="173"/>
                    <a:pt x="158" y="173"/>
                    <a:pt x="158" y="173"/>
                  </a:cubicBezTo>
                  <a:cubicBezTo>
                    <a:pt x="160" y="175"/>
                    <a:pt x="160" y="178"/>
                    <a:pt x="158" y="180"/>
                  </a:cubicBezTo>
                  <a:close/>
                  <a:moveTo>
                    <a:pt x="174" y="164"/>
                  </a:moveTo>
                  <a:cubicBezTo>
                    <a:pt x="172" y="166"/>
                    <a:pt x="169" y="166"/>
                    <a:pt x="167" y="164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8" y="126"/>
                    <a:pt x="128" y="123"/>
                    <a:pt x="130" y="121"/>
                  </a:cubicBezTo>
                  <a:cubicBezTo>
                    <a:pt x="132" y="119"/>
                    <a:pt x="136" y="119"/>
                    <a:pt x="137" y="121"/>
                  </a:cubicBezTo>
                  <a:cubicBezTo>
                    <a:pt x="174" y="157"/>
                    <a:pt x="174" y="157"/>
                    <a:pt x="174" y="157"/>
                  </a:cubicBezTo>
                  <a:cubicBezTo>
                    <a:pt x="176" y="159"/>
                    <a:pt x="176" y="162"/>
                    <a:pt x="174" y="164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8488816" y="1685120"/>
            <a:ext cx="1139825" cy="1141412"/>
            <a:chOff x="0" y="0"/>
            <a:chExt cx="1141228" cy="1141228"/>
          </a:xfrm>
        </p:grpSpPr>
        <p:sp>
          <p:nvSpPr>
            <p:cNvPr id="18" name="椭圆 17"/>
            <p:cNvSpPr>
              <a:spLocks noChangeArrowheads="1"/>
            </p:cNvSpPr>
            <p:nvPr/>
          </p:nvSpPr>
          <p:spPr bwMode="auto">
            <a:xfrm>
              <a:off x="0" y="0"/>
              <a:ext cx="1141228" cy="1141228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9" name="Freeform 9"/>
            <p:cNvSpPr>
              <a:spLocks noEditPoints="1" noChangeArrowheads="1"/>
            </p:cNvSpPr>
            <p:nvPr/>
          </p:nvSpPr>
          <p:spPr bwMode="auto">
            <a:xfrm>
              <a:off x="208664" y="207077"/>
              <a:ext cx="723900" cy="727075"/>
            </a:xfrm>
            <a:custGeom>
              <a:avLst/>
              <a:gdLst>
                <a:gd name="T0" fmla="*/ 2147483647 w 199"/>
                <a:gd name="T1" fmla="*/ 1057276111 h 200"/>
                <a:gd name="T2" fmla="*/ 2147483647 w 199"/>
                <a:gd name="T3" fmla="*/ 1057276111 h 200"/>
                <a:gd name="T4" fmla="*/ 2147483647 w 199"/>
                <a:gd name="T5" fmla="*/ 845820889 h 200"/>
                <a:gd name="T6" fmla="*/ 2147483647 w 199"/>
                <a:gd name="T7" fmla="*/ 687231290 h 200"/>
                <a:gd name="T8" fmla="*/ 2147483647 w 199"/>
                <a:gd name="T9" fmla="*/ 436125033 h 200"/>
                <a:gd name="T10" fmla="*/ 2147483647 w 199"/>
                <a:gd name="T11" fmla="*/ 317182833 h 200"/>
                <a:gd name="T12" fmla="*/ 1931987245 w 199"/>
                <a:gd name="T13" fmla="*/ 317182833 h 200"/>
                <a:gd name="T14" fmla="*/ 1786425142 w 199"/>
                <a:gd name="T15" fmla="*/ 475776068 h 200"/>
                <a:gd name="T16" fmla="*/ 1587934672 w 199"/>
                <a:gd name="T17" fmla="*/ 396477633 h 200"/>
                <a:gd name="T18" fmla="*/ 1587934672 w 199"/>
                <a:gd name="T19" fmla="*/ 171807823 h 200"/>
                <a:gd name="T20" fmla="*/ 1402674475 w 199"/>
                <a:gd name="T21" fmla="*/ 0 h 200"/>
                <a:gd name="T22" fmla="*/ 1230648188 w 199"/>
                <a:gd name="T23" fmla="*/ 0 h 200"/>
                <a:gd name="T24" fmla="*/ 1058621902 w 199"/>
                <a:gd name="T25" fmla="*/ 171807823 h 200"/>
                <a:gd name="T26" fmla="*/ 1058621902 w 199"/>
                <a:gd name="T27" fmla="*/ 396477633 h 200"/>
                <a:gd name="T28" fmla="*/ 846897522 w 199"/>
                <a:gd name="T29" fmla="*/ 475776068 h 200"/>
                <a:gd name="T30" fmla="*/ 688105146 w 199"/>
                <a:gd name="T31" fmla="*/ 317182833 h 200"/>
                <a:gd name="T32" fmla="*/ 436682671 w 199"/>
                <a:gd name="T33" fmla="*/ 317182833 h 200"/>
                <a:gd name="T34" fmla="*/ 317588389 w 199"/>
                <a:gd name="T35" fmla="*/ 436125033 h 200"/>
                <a:gd name="T36" fmla="*/ 317588389 w 199"/>
                <a:gd name="T37" fmla="*/ 687231290 h 200"/>
                <a:gd name="T38" fmla="*/ 476380765 w 199"/>
                <a:gd name="T39" fmla="*/ 845820889 h 200"/>
                <a:gd name="T40" fmla="*/ 383750667 w 199"/>
                <a:gd name="T41" fmla="*/ 1057276111 h 200"/>
                <a:gd name="T42" fmla="*/ 172026286 w 199"/>
                <a:gd name="T43" fmla="*/ 1057276111 h 200"/>
                <a:gd name="T44" fmla="*/ 0 w 199"/>
                <a:gd name="T45" fmla="*/ 1229083934 h 200"/>
                <a:gd name="T46" fmla="*/ 0 w 199"/>
                <a:gd name="T47" fmla="*/ 1414106344 h 200"/>
                <a:gd name="T48" fmla="*/ 172026286 w 199"/>
                <a:gd name="T49" fmla="*/ 1585914167 h 200"/>
                <a:gd name="T50" fmla="*/ 383750667 w 199"/>
                <a:gd name="T51" fmla="*/ 1585914167 h 200"/>
                <a:gd name="T52" fmla="*/ 463146855 w 199"/>
                <a:gd name="T53" fmla="*/ 1784154801 h 200"/>
                <a:gd name="T54" fmla="*/ 317588389 w 199"/>
                <a:gd name="T55" fmla="*/ 1942744400 h 200"/>
                <a:gd name="T56" fmla="*/ 317588389 w 199"/>
                <a:gd name="T57" fmla="*/ 2147483647 h 200"/>
                <a:gd name="T58" fmla="*/ 436682671 w 199"/>
                <a:gd name="T59" fmla="*/ 2147483647 h 200"/>
                <a:gd name="T60" fmla="*/ 688105146 w 199"/>
                <a:gd name="T61" fmla="*/ 2147483647 h 200"/>
                <a:gd name="T62" fmla="*/ 833663611 w 199"/>
                <a:gd name="T63" fmla="*/ 2147483647 h 200"/>
                <a:gd name="T64" fmla="*/ 1058621902 w 199"/>
                <a:gd name="T65" fmla="*/ 2147483647 h 200"/>
                <a:gd name="T66" fmla="*/ 1058621902 w 199"/>
                <a:gd name="T67" fmla="*/ 2147483647 h 200"/>
                <a:gd name="T68" fmla="*/ 1230648188 w 199"/>
                <a:gd name="T69" fmla="*/ 2147483647 h 200"/>
                <a:gd name="T70" fmla="*/ 1402674475 w 199"/>
                <a:gd name="T71" fmla="*/ 2147483647 h 200"/>
                <a:gd name="T72" fmla="*/ 1587934672 w 199"/>
                <a:gd name="T73" fmla="*/ 2147483647 h 200"/>
                <a:gd name="T74" fmla="*/ 1587934672 w 199"/>
                <a:gd name="T75" fmla="*/ 2147483647 h 200"/>
                <a:gd name="T76" fmla="*/ 1786425142 w 199"/>
                <a:gd name="T77" fmla="*/ 2147483647 h 200"/>
                <a:gd name="T78" fmla="*/ 1931987245 w 199"/>
                <a:gd name="T79" fmla="*/ 2147483647 h 200"/>
                <a:gd name="T80" fmla="*/ 2147483647 w 199"/>
                <a:gd name="T81" fmla="*/ 2147483647 h 200"/>
                <a:gd name="T82" fmla="*/ 2147483647 w 199"/>
                <a:gd name="T83" fmla="*/ 2147483647 h 200"/>
                <a:gd name="T84" fmla="*/ 2147483647 w 199"/>
                <a:gd name="T85" fmla="*/ 1942744400 h 200"/>
                <a:gd name="T86" fmla="*/ 2147483647 w 199"/>
                <a:gd name="T87" fmla="*/ 1784154801 h 200"/>
                <a:gd name="T88" fmla="*/ 2147483647 w 199"/>
                <a:gd name="T89" fmla="*/ 1585914167 h 200"/>
                <a:gd name="T90" fmla="*/ 2147483647 w 199"/>
                <a:gd name="T91" fmla="*/ 1585914167 h 200"/>
                <a:gd name="T92" fmla="*/ 2147483647 w 199"/>
                <a:gd name="T93" fmla="*/ 1414106344 h 200"/>
                <a:gd name="T94" fmla="*/ 2147483647 w 199"/>
                <a:gd name="T95" fmla="*/ 1229083934 h 200"/>
                <a:gd name="T96" fmla="*/ 2147483647 w 199"/>
                <a:gd name="T97" fmla="*/ 1057276111 h 200"/>
                <a:gd name="T98" fmla="*/ 1323278287 w 199"/>
                <a:gd name="T99" fmla="*/ 1850235012 h 200"/>
                <a:gd name="T100" fmla="*/ 793965517 w 199"/>
                <a:gd name="T101" fmla="*/ 1321596957 h 200"/>
                <a:gd name="T102" fmla="*/ 1323278287 w 199"/>
                <a:gd name="T103" fmla="*/ 792958901 h 200"/>
                <a:gd name="T104" fmla="*/ 1839357146 w 199"/>
                <a:gd name="T105" fmla="*/ 1321596957 h 200"/>
                <a:gd name="T106" fmla="*/ 1323278287 w 199"/>
                <a:gd name="T107" fmla="*/ 1850235012 h 200"/>
                <a:gd name="T108" fmla="*/ 1323278287 w 199"/>
                <a:gd name="T109" fmla="*/ 1057276111 h 200"/>
                <a:gd name="T110" fmla="*/ 1058621902 w 199"/>
                <a:gd name="T111" fmla="*/ 1321596957 h 200"/>
                <a:gd name="T112" fmla="*/ 1323278287 w 199"/>
                <a:gd name="T113" fmla="*/ 1585914167 h 200"/>
                <a:gd name="T114" fmla="*/ 1587934672 w 199"/>
                <a:gd name="T115" fmla="*/ 1321596957 h 200"/>
                <a:gd name="T116" fmla="*/ 1323278287 w 199"/>
                <a:gd name="T117" fmla="*/ 1057276111 h 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9"/>
                <a:gd name="T178" fmla="*/ 0 h 200"/>
                <a:gd name="T179" fmla="*/ 199 w 199"/>
                <a:gd name="T180" fmla="*/ 200 h 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9" h="200">
                  <a:moveTo>
                    <a:pt x="186" y="80"/>
                  </a:moveTo>
                  <a:cubicBezTo>
                    <a:pt x="170" y="80"/>
                    <a:pt x="170" y="80"/>
                    <a:pt x="170" y="80"/>
                  </a:cubicBezTo>
                  <a:cubicBezTo>
                    <a:pt x="168" y="74"/>
                    <a:pt x="166" y="69"/>
                    <a:pt x="163" y="64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80" y="47"/>
                    <a:pt x="180" y="38"/>
                    <a:pt x="175" y="33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0" y="19"/>
                    <a:pt x="152" y="19"/>
                    <a:pt x="146" y="24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0" y="33"/>
                    <a:pt x="125" y="31"/>
                    <a:pt x="120" y="30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6"/>
                    <a:pt x="114" y="0"/>
                    <a:pt x="10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6" y="0"/>
                    <a:pt x="80" y="6"/>
                    <a:pt x="80" y="13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74" y="31"/>
                    <a:pt x="69" y="33"/>
                    <a:pt x="64" y="36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47" y="19"/>
                    <a:pt x="38" y="19"/>
                    <a:pt x="33" y="2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38"/>
                    <a:pt x="18" y="47"/>
                    <a:pt x="24" y="52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3" y="69"/>
                    <a:pt x="31" y="74"/>
                    <a:pt x="29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6" y="80"/>
                    <a:pt x="0" y="86"/>
                    <a:pt x="0" y="93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4"/>
                    <a:pt x="6" y="120"/>
                    <a:pt x="13" y="120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31" y="125"/>
                    <a:pt x="33" y="130"/>
                    <a:pt x="35" y="135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18" y="152"/>
                    <a:pt x="18" y="160"/>
                    <a:pt x="24" y="16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8" y="180"/>
                    <a:pt x="47" y="180"/>
                    <a:pt x="52" y="175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9" y="166"/>
                    <a:pt x="74" y="169"/>
                    <a:pt x="80" y="170"/>
                  </a:cubicBezTo>
                  <a:cubicBezTo>
                    <a:pt x="80" y="186"/>
                    <a:pt x="80" y="186"/>
                    <a:pt x="80" y="186"/>
                  </a:cubicBezTo>
                  <a:cubicBezTo>
                    <a:pt x="80" y="194"/>
                    <a:pt x="86" y="200"/>
                    <a:pt x="93" y="200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14" y="200"/>
                    <a:pt x="120" y="194"/>
                    <a:pt x="120" y="186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5" y="169"/>
                    <a:pt x="130" y="166"/>
                    <a:pt x="135" y="164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2" y="180"/>
                    <a:pt x="160" y="180"/>
                    <a:pt x="165" y="17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80" y="160"/>
                    <a:pt x="180" y="152"/>
                    <a:pt x="175" y="147"/>
                  </a:cubicBezTo>
                  <a:cubicBezTo>
                    <a:pt x="163" y="135"/>
                    <a:pt x="163" y="135"/>
                    <a:pt x="163" y="135"/>
                  </a:cubicBezTo>
                  <a:cubicBezTo>
                    <a:pt x="166" y="131"/>
                    <a:pt x="168" y="125"/>
                    <a:pt x="170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93" y="120"/>
                    <a:pt x="199" y="114"/>
                    <a:pt x="199" y="107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86"/>
                    <a:pt x="193" y="80"/>
                    <a:pt x="186" y="80"/>
                  </a:cubicBezTo>
                  <a:close/>
                  <a:moveTo>
                    <a:pt x="100" y="140"/>
                  </a:moveTo>
                  <a:cubicBezTo>
                    <a:pt x="78" y="140"/>
                    <a:pt x="60" y="122"/>
                    <a:pt x="60" y="100"/>
                  </a:cubicBezTo>
                  <a:cubicBezTo>
                    <a:pt x="60" y="78"/>
                    <a:pt x="78" y="60"/>
                    <a:pt x="100" y="60"/>
                  </a:cubicBezTo>
                  <a:cubicBezTo>
                    <a:pt x="122" y="60"/>
                    <a:pt x="139" y="78"/>
                    <a:pt x="139" y="100"/>
                  </a:cubicBezTo>
                  <a:cubicBezTo>
                    <a:pt x="139" y="122"/>
                    <a:pt x="122" y="140"/>
                    <a:pt x="100" y="140"/>
                  </a:cubicBezTo>
                  <a:close/>
                  <a:moveTo>
                    <a:pt x="100" y="80"/>
                  </a:moveTo>
                  <a:cubicBezTo>
                    <a:pt x="89" y="80"/>
                    <a:pt x="80" y="89"/>
                    <a:pt x="80" y="100"/>
                  </a:cubicBezTo>
                  <a:cubicBezTo>
                    <a:pt x="80" y="111"/>
                    <a:pt x="89" y="120"/>
                    <a:pt x="100" y="120"/>
                  </a:cubicBezTo>
                  <a:cubicBezTo>
                    <a:pt x="111" y="120"/>
                    <a:pt x="120" y="111"/>
                    <a:pt x="120" y="100"/>
                  </a:cubicBezTo>
                  <a:cubicBezTo>
                    <a:pt x="120" y="89"/>
                    <a:pt x="111" y="80"/>
                    <a:pt x="100" y="80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5487746" y="1685120"/>
            <a:ext cx="1139825" cy="1141413"/>
            <a:chOff x="0" y="0"/>
            <a:chExt cx="1141228" cy="1141228"/>
          </a:xfrm>
        </p:grpSpPr>
        <p:sp>
          <p:nvSpPr>
            <p:cNvPr id="21" name="椭圆 20"/>
            <p:cNvSpPr>
              <a:spLocks noChangeArrowheads="1"/>
            </p:cNvSpPr>
            <p:nvPr/>
          </p:nvSpPr>
          <p:spPr bwMode="auto">
            <a:xfrm>
              <a:off x="0" y="0"/>
              <a:ext cx="1141228" cy="1141228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2" name="Freeform 5"/>
            <p:cNvSpPr>
              <a:spLocks noEditPoints="1" noChangeArrowheads="1"/>
            </p:cNvSpPr>
            <p:nvPr/>
          </p:nvSpPr>
          <p:spPr bwMode="auto">
            <a:xfrm>
              <a:off x="210614" y="210614"/>
              <a:ext cx="720000" cy="720000"/>
            </a:xfrm>
            <a:custGeom>
              <a:avLst/>
              <a:gdLst>
                <a:gd name="T0" fmla="*/ 2147483647 w 203"/>
                <a:gd name="T1" fmla="*/ 24914118 h 204"/>
                <a:gd name="T2" fmla="*/ 2012765320 w 203"/>
                <a:gd name="T3" fmla="*/ 311417647 h 204"/>
                <a:gd name="T4" fmla="*/ 1245397833 w 203"/>
                <a:gd name="T5" fmla="*/ 934256471 h 204"/>
                <a:gd name="T6" fmla="*/ 1056701084 w 203"/>
                <a:gd name="T7" fmla="*/ 996540000 h 204"/>
                <a:gd name="T8" fmla="*/ 956064236 w 203"/>
                <a:gd name="T9" fmla="*/ 1183390588 h 204"/>
                <a:gd name="T10" fmla="*/ 855423842 w 203"/>
                <a:gd name="T11" fmla="*/ 1270588235 h 204"/>
                <a:gd name="T12" fmla="*/ 1257978325 w 203"/>
                <a:gd name="T13" fmla="*/ 1669203529 h 204"/>
                <a:gd name="T14" fmla="*/ 1346034680 w 203"/>
                <a:gd name="T15" fmla="*/ 1557091765 h 204"/>
                <a:gd name="T16" fmla="*/ 1534731429 w 203"/>
                <a:gd name="T17" fmla="*/ 1469897647 h 204"/>
                <a:gd name="T18" fmla="*/ 1572472906 w 203"/>
                <a:gd name="T19" fmla="*/ 1295502353 h 204"/>
                <a:gd name="T20" fmla="*/ 2147483647 w 203"/>
                <a:gd name="T21" fmla="*/ 585465882 h 204"/>
                <a:gd name="T22" fmla="*/ 2147483647 w 203"/>
                <a:gd name="T23" fmla="*/ 24914118 h 204"/>
                <a:gd name="T24" fmla="*/ 415131429 w 203"/>
                <a:gd name="T25" fmla="*/ 1756401176 h 204"/>
                <a:gd name="T26" fmla="*/ 0 w 203"/>
                <a:gd name="T27" fmla="*/ 2080277647 h 204"/>
                <a:gd name="T28" fmla="*/ 1195079409 w 203"/>
                <a:gd name="T29" fmla="*/ 1731487059 h 204"/>
                <a:gd name="T30" fmla="*/ 817685911 w 203"/>
                <a:gd name="T31" fmla="*/ 1357785882 h 204"/>
                <a:gd name="T32" fmla="*/ 415131429 w 203"/>
                <a:gd name="T33" fmla="*/ 1756401176 h 2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204"/>
                <a:gd name="T53" fmla="*/ 203 w 203"/>
                <a:gd name="T54" fmla="*/ 204 h 20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204">
                  <a:moveTo>
                    <a:pt x="200" y="2"/>
                  </a:moveTo>
                  <a:cubicBezTo>
                    <a:pt x="200" y="2"/>
                    <a:pt x="195" y="0"/>
                    <a:pt x="160" y="25"/>
                  </a:cubicBezTo>
                  <a:cubicBezTo>
                    <a:pt x="160" y="25"/>
                    <a:pt x="124" y="54"/>
                    <a:pt x="99" y="75"/>
                  </a:cubicBezTo>
                  <a:cubicBezTo>
                    <a:pt x="89" y="72"/>
                    <a:pt x="84" y="80"/>
                    <a:pt x="84" y="80"/>
                  </a:cubicBezTo>
                  <a:cubicBezTo>
                    <a:pt x="74" y="88"/>
                    <a:pt x="78" y="94"/>
                    <a:pt x="76" y="95"/>
                  </a:cubicBezTo>
                  <a:cubicBezTo>
                    <a:pt x="71" y="99"/>
                    <a:pt x="68" y="102"/>
                    <a:pt x="68" y="102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2" y="132"/>
                    <a:pt x="107" y="125"/>
                  </a:cubicBezTo>
                  <a:cubicBezTo>
                    <a:pt x="115" y="125"/>
                    <a:pt x="122" y="118"/>
                    <a:pt x="122" y="118"/>
                  </a:cubicBezTo>
                  <a:cubicBezTo>
                    <a:pt x="122" y="118"/>
                    <a:pt x="128" y="107"/>
                    <a:pt x="125" y="104"/>
                  </a:cubicBezTo>
                  <a:cubicBezTo>
                    <a:pt x="146" y="79"/>
                    <a:pt x="173" y="47"/>
                    <a:pt x="173" y="47"/>
                  </a:cubicBezTo>
                  <a:cubicBezTo>
                    <a:pt x="184" y="33"/>
                    <a:pt x="203" y="2"/>
                    <a:pt x="200" y="2"/>
                  </a:cubicBezTo>
                  <a:close/>
                  <a:moveTo>
                    <a:pt x="33" y="141"/>
                  </a:moveTo>
                  <a:cubicBezTo>
                    <a:pt x="33" y="171"/>
                    <a:pt x="0" y="167"/>
                    <a:pt x="0" y="167"/>
                  </a:cubicBezTo>
                  <a:cubicBezTo>
                    <a:pt x="0" y="167"/>
                    <a:pt x="67" y="204"/>
                    <a:pt x="95" y="13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33" y="111"/>
                    <a:pt x="33" y="141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2089634" y="3011174"/>
            <a:ext cx="1851921" cy="39537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編寫後端程序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5131697" y="3011174"/>
            <a:ext cx="1851921" cy="39537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寫入數據庫</a:t>
            </a:r>
            <a:endParaRPr lang="zh-CN" altLang="en-US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8132767" y="3025148"/>
            <a:ext cx="1851921" cy="39537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前端數據提取</a:t>
            </a:r>
            <a:endParaRPr lang="zh-CN" altLang="en-US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56255" y="3762798"/>
            <a:ext cx="2344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全天監控產線工站，檢測到有新數據產生時，立刻將數據回收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6600" y="3793863"/>
            <a:ext cx="2326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sym typeface="方正姚体" pitchFamily="2" charset="-122"/>
              </a:rPr>
              <a:t>按規則將數據解析、整理，最終備份到數據庫中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1856255" y="5041900"/>
            <a:ext cx="224584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/>
          <p:cNvCxnSpPr/>
          <p:nvPr/>
        </p:nvCxnSpPr>
        <p:spPr bwMode="auto">
          <a:xfrm>
            <a:off x="4957169" y="5041900"/>
            <a:ext cx="224584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连接符 31"/>
          <p:cNvCxnSpPr/>
          <p:nvPr/>
        </p:nvCxnSpPr>
        <p:spPr bwMode="auto">
          <a:xfrm>
            <a:off x="7935804" y="5041900"/>
            <a:ext cx="224584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1868954" y="5290396"/>
            <a:ext cx="2449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使用優秀的數據處理軟件</a:t>
            </a:r>
            <a:r>
              <a:rPr lang="en-US" altLang="zh-CN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Python</a:t>
            </a:r>
            <a:r>
              <a:rPr lang="zh-CN" altLang="en-US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開發程序</a:t>
            </a:r>
            <a:endParaRPr lang="zh-CN" altLang="en-US" b="1" dirty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41103" y="5296939"/>
            <a:ext cx="24494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採用</a:t>
            </a:r>
            <a:r>
              <a:rPr lang="en-US" altLang="zh-CN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Oracle</a:t>
            </a:r>
            <a:r>
              <a:rPr lang="zh-CN" altLang="en-US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存儲數據，并根據實際建立數據表</a:t>
            </a:r>
            <a:endParaRPr lang="zh-CN" altLang="en-US" b="1" dirty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837568" y="5290396"/>
            <a:ext cx="24494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b="1" dirty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開發</a:t>
            </a:r>
            <a:r>
              <a:rPr lang="zh-CN" altLang="en-US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者利用</a:t>
            </a:r>
            <a:r>
              <a:rPr lang="en-US" altLang="zh-CN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Django</a:t>
            </a:r>
            <a:r>
              <a:rPr lang="zh-CN" altLang="en-US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框架，建立起完善的</a:t>
            </a:r>
            <a:r>
              <a:rPr lang="en-US" altLang="zh-CN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web</a:t>
            </a:r>
            <a:r>
              <a:rPr lang="zh-CN" altLang="en-US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頁面供工程師查詢</a:t>
            </a:r>
            <a:endParaRPr lang="zh-CN" altLang="en-US" b="1" dirty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7" name="文本框 24"/>
          <p:cNvSpPr>
            <a:spLocks noChangeArrowheads="1"/>
          </p:cNvSpPr>
          <p:nvPr/>
        </p:nvSpPr>
        <p:spPr bwMode="auto">
          <a:xfrm>
            <a:off x="5344849" y="197053"/>
            <a:ext cx="20185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提出方案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grpSp>
        <p:nvGrpSpPr>
          <p:cNvPr id="38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39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0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1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42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43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4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5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46" name="文本框 23"/>
          <p:cNvSpPr>
            <a:spLocks noChangeArrowheads="1"/>
          </p:cNvSpPr>
          <p:nvPr/>
        </p:nvSpPr>
        <p:spPr bwMode="auto">
          <a:xfrm>
            <a:off x="5024681" y="92019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2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" grpId="0"/>
      <p:bldP spid="5130" grpId="0"/>
      <p:bldP spid="2" grpId="0" animBg="1"/>
      <p:bldP spid="24" grpId="0" animBg="1"/>
      <p:bldP spid="25" grpId="0" animBg="1"/>
      <p:bldP spid="3" grpId="0"/>
      <p:bldP spid="4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96" y="2563771"/>
            <a:ext cx="6057671" cy="4003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圆角矩形 3"/>
          <p:cNvSpPr/>
          <p:nvPr/>
        </p:nvSpPr>
        <p:spPr bwMode="auto">
          <a:xfrm>
            <a:off x="143338" y="2543364"/>
            <a:ext cx="4416532" cy="694443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8900000" scaled="1"/>
            <a:tileRect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啟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動收集程序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開啟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回收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任務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；</a:t>
            </a: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143338" y="3364959"/>
            <a:ext cx="4416532" cy="694443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8900000" scaled="1"/>
            <a:tileRect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掃描整條工站，獲取工站狀態；</a:t>
            </a: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143338" y="4165650"/>
            <a:ext cx="4416532" cy="694443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8900000" scaled="1"/>
            <a:tileRect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驗證對比狀態，自動回收數據；</a:t>
            </a: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6244969" y="1710353"/>
            <a:ext cx="3195827" cy="524754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自動收集，減少錯誤</a:t>
            </a:r>
            <a:endParaRPr lang="zh-CN" altLang="en-US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" name="图片 1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91" y="2568764"/>
            <a:ext cx="6058800" cy="400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圆角矩形 29"/>
          <p:cNvSpPr/>
          <p:nvPr/>
        </p:nvSpPr>
        <p:spPr bwMode="auto">
          <a:xfrm>
            <a:off x="143338" y="4996093"/>
            <a:ext cx="4416532" cy="694443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8900000" scaled="1"/>
            <a:tileRect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建立備份路徑，存儲測試數據；</a:t>
            </a: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143338" y="5835637"/>
            <a:ext cx="4416532" cy="694443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8900000" scaled="1"/>
            <a:tileRect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解析整理數據，清洗加工入庫；</a:t>
            </a: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平行四边形 30"/>
          <p:cNvSpPr>
            <a:spLocks noChangeArrowheads="1"/>
          </p:cNvSpPr>
          <p:nvPr/>
        </p:nvSpPr>
        <p:spPr bwMode="auto">
          <a:xfrm rot="7670155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3" name="单圆角矩形 2"/>
          <p:cNvSpPr/>
          <p:nvPr/>
        </p:nvSpPr>
        <p:spPr>
          <a:xfrm>
            <a:off x="10896534" y="188640"/>
            <a:ext cx="1056117" cy="5112568"/>
          </a:xfrm>
          <a:prstGeom prst="round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单圆角矩形 5"/>
          <p:cNvSpPr/>
          <p:nvPr/>
        </p:nvSpPr>
        <p:spPr>
          <a:xfrm rot="5400000">
            <a:off x="10704512" y="5493230"/>
            <a:ext cx="1440160" cy="1056117"/>
          </a:xfrm>
          <a:prstGeom prst="round1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328" y="44624"/>
            <a:ext cx="192021" cy="720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010835" y="680498"/>
            <a:ext cx="8255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數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據樣例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7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8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9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20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21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22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23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25" name="文本框 24"/>
          <p:cNvSpPr>
            <a:spLocks noChangeArrowheads="1"/>
          </p:cNvSpPr>
          <p:nvPr/>
        </p:nvSpPr>
        <p:spPr bwMode="auto">
          <a:xfrm>
            <a:off x="5319449" y="158953"/>
            <a:ext cx="2012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系統展示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sp>
        <p:nvSpPr>
          <p:cNvPr id="26" name="文本框 23"/>
          <p:cNvSpPr>
            <a:spLocks noChangeArrowheads="1"/>
          </p:cNvSpPr>
          <p:nvPr/>
        </p:nvSpPr>
        <p:spPr bwMode="auto">
          <a:xfrm>
            <a:off x="4778504" y="66619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 </a:t>
            </a: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 3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807157" y="4822784"/>
            <a:ext cx="4680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b="1" dirty="0" smtClean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 smtClean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0" name="图片 39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49" y="2577680"/>
            <a:ext cx="6058800" cy="400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9729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4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400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4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8" grpId="0" animBg="1"/>
      <p:bldP spid="36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矩形 28"/>
          <p:cNvSpPr>
            <a:spLocks noChangeArrowheads="1"/>
          </p:cNvSpPr>
          <p:nvPr/>
        </p:nvSpPr>
        <p:spPr bwMode="auto">
          <a:xfrm>
            <a:off x="0" y="5471886"/>
            <a:ext cx="12192000" cy="1386114"/>
          </a:xfrm>
          <a:prstGeom prst="rect">
            <a:avLst/>
          </a:prstGeom>
          <a:solidFill>
            <a:srgbClr val="00A1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grpSp>
        <p:nvGrpSpPr>
          <p:cNvPr id="30" name="组合 37"/>
          <p:cNvGrpSpPr>
            <a:grpSpLocks/>
          </p:cNvGrpSpPr>
          <p:nvPr/>
        </p:nvGrpSpPr>
        <p:grpSpPr bwMode="auto">
          <a:xfrm flipH="1">
            <a:off x="290690" y="5616645"/>
            <a:ext cx="1473200" cy="1060450"/>
            <a:chOff x="0" y="0"/>
            <a:chExt cx="549275" cy="395288"/>
          </a:xfrm>
        </p:grpSpPr>
        <p:sp>
          <p:nvSpPr>
            <p:cNvPr id="31" name="Freeform 223"/>
            <p:cNvSpPr>
              <a:spLocks noChangeArrowheads="1"/>
            </p:cNvSpPr>
            <p:nvPr/>
          </p:nvSpPr>
          <p:spPr bwMode="auto">
            <a:xfrm>
              <a:off x="0" y="187325"/>
              <a:ext cx="223838" cy="198438"/>
            </a:xfrm>
            <a:custGeom>
              <a:avLst/>
              <a:gdLst>
                <a:gd name="T0" fmla="*/ 36597513 w 74"/>
                <a:gd name="T1" fmla="*/ 251643807 h 65"/>
                <a:gd name="T2" fmla="*/ 228741262 w 74"/>
                <a:gd name="T3" fmla="*/ 55919828 h 65"/>
                <a:gd name="T4" fmla="*/ 311086423 w 74"/>
                <a:gd name="T5" fmla="*/ 139801097 h 65"/>
                <a:gd name="T6" fmla="*/ 210440993 w 74"/>
                <a:gd name="T7" fmla="*/ 242323327 h 65"/>
                <a:gd name="T8" fmla="*/ 594725467 w 74"/>
                <a:gd name="T9" fmla="*/ 242323327 h 65"/>
                <a:gd name="T10" fmla="*/ 585578357 w 74"/>
                <a:gd name="T11" fmla="*/ 363486517 h 65"/>
                <a:gd name="T12" fmla="*/ 210440993 w 74"/>
                <a:gd name="T13" fmla="*/ 363486517 h 65"/>
                <a:gd name="T14" fmla="*/ 311086423 w 74"/>
                <a:gd name="T15" fmla="*/ 466008746 h 65"/>
                <a:gd name="T16" fmla="*/ 228741262 w 74"/>
                <a:gd name="T17" fmla="*/ 549890015 h 65"/>
                <a:gd name="T18" fmla="*/ 36597513 w 74"/>
                <a:gd name="T19" fmla="*/ 354166037 h 65"/>
                <a:gd name="T20" fmla="*/ 36597513 w 74"/>
                <a:gd name="T21" fmla="*/ 251643807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4"/>
                <a:gd name="T34" fmla="*/ 0 h 65"/>
                <a:gd name="T35" fmla="*/ 74 w 74"/>
                <a:gd name="T36" fmla="*/ 65 h 6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4" h="65">
                  <a:moveTo>
                    <a:pt x="4" y="27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31" y="0"/>
                    <a:pt x="40" y="9"/>
                    <a:pt x="34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4" y="26"/>
                    <a:pt x="74" y="39"/>
                    <a:pt x="6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0" y="56"/>
                    <a:pt x="31" y="65"/>
                    <a:pt x="25" y="5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" y="35"/>
                    <a:pt x="0" y="30"/>
                    <a:pt x="4" y="27"/>
                  </a:cubicBez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Oval 224"/>
            <p:cNvSpPr>
              <a:spLocks noChangeArrowheads="1"/>
            </p:cNvSpPr>
            <p:nvPr/>
          </p:nvSpPr>
          <p:spPr bwMode="auto">
            <a:xfrm>
              <a:off x="176213" y="0"/>
              <a:ext cx="71438" cy="73025"/>
            </a:xfrm>
            <a:prstGeom prst="ellipse">
              <a:avLst/>
            </a:pr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charset="0"/>
                <a:buNone/>
              </a:pPr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charset="-122"/>
              </a:endParaRPr>
            </a:p>
          </p:txBody>
        </p:sp>
        <p:sp>
          <p:nvSpPr>
            <p:cNvPr id="33" name="Freeform 225"/>
            <p:cNvSpPr>
              <a:spLocks noChangeArrowheads="1"/>
            </p:cNvSpPr>
            <p:nvPr/>
          </p:nvSpPr>
          <p:spPr bwMode="auto">
            <a:xfrm>
              <a:off x="120650" y="44450"/>
              <a:ext cx="428625" cy="350838"/>
            </a:xfrm>
            <a:custGeom>
              <a:avLst/>
              <a:gdLst>
                <a:gd name="T0" fmla="*/ 1247529782 w 141"/>
                <a:gd name="T1" fmla="*/ 558430370 h 115"/>
                <a:gd name="T2" fmla="*/ 1229047229 w 141"/>
                <a:gd name="T3" fmla="*/ 558430370 h 115"/>
                <a:gd name="T4" fmla="*/ 970300604 w 141"/>
                <a:gd name="T5" fmla="*/ 558430370 h 115"/>
                <a:gd name="T6" fmla="*/ 591420423 w 141"/>
                <a:gd name="T7" fmla="*/ 111685464 h 115"/>
                <a:gd name="T8" fmla="*/ 693071426 w 141"/>
                <a:gd name="T9" fmla="*/ 111685464 h 115"/>
                <a:gd name="T10" fmla="*/ 859408324 w 141"/>
                <a:gd name="T11" fmla="*/ 316443673 h 115"/>
                <a:gd name="T12" fmla="*/ 905614707 w 141"/>
                <a:gd name="T13" fmla="*/ 335059442 h 115"/>
                <a:gd name="T14" fmla="*/ 961059327 w 141"/>
                <a:gd name="T15" fmla="*/ 279215185 h 115"/>
                <a:gd name="T16" fmla="*/ 942576774 w 141"/>
                <a:gd name="T17" fmla="*/ 232678812 h 115"/>
                <a:gd name="T18" fmla="*/ 757757322 w 141"/>
                <a:gd name="T19" fmla="*/ 18615769 h 115"/>
                <a:gd name="T20" fmla="*/ 711553979 w 141"/>
                <a:gd name="T21" fmla="*/ 0 h 115"/>
                <a:gd name="T22" fmla="*/ 443566077 w 141"/>
                <a:gd name="T23" fmla="*/ 0 h 115"/>
                <a:gd name="T24" fmla="*/ 258746625 w 141"/>
                <a:gd name="T25" fmla="*/ 139606067 h 115"/>
                <a:gd name="T26" fmla="*/ 258746625 w 141"/>
                <a:gd name="T27" fmla="*/ 297827904 h 115"/>
                <a:gd name="T28" fmla="*/ 55444620 w 141"/>
                <a:gd name="T29" fmla="*/ 297827904 h 115"/>
                <a:gd name="T30" fmla="*/ 18482553 w 141"/>
                <a:gd name="T31" fmla="*/ 316443673 h 115"/>
                <a:gd name="T32" fmla="*/ 18482553 w 141"/>
                <a:gd name="T33" fmla="*/ 400208534 h 115"/>
                <a:gd name="T34" fmla="*/ 55444620 w 141"/>
                <a:gd name="T35" fmla="*/ 418821252 h 115"/>
                <a:gd name="T36" fmla="*/ 295711731 w 141"/>
                <a:gd name="T37" fmla="*/ 418821252 h 115"/>
                <a:gd name="T38" fmla="*/ 369638904 w 141"/>
                <a:gd name="T39" fmla="*/ 353672161 h 115"/>
                <a:gd name="T40" fmla="*/ 369638904 w 141"/>
                <a:gd name="T41" fmla="*/ 251294582 h 115"/>
                <a:gd name="T42" fmla="*/ 508251973 w 141"/>
                <a:gd name="T43" fmla="*/ 418821252 h 115"/>
                <a:gd name="T44" fmla="*/ 378880181 w 141"/>
                <a:gd name="T45" fmla="*/ 549122485 h 115"/>
                <a:gd name="T46" fmla="*/ 369638904 w 141"/>
                <a:gd name="T47" fmla="*/ 642195231 h 115"/>
                <a:gd name="T48" fmla="*/ 452807354 w 141"/>
                <a:gd name="T49" fmla="*/ 1014480110 h 115"/>
                <a:gd name="T50" fmla="*/ 526734527 w 141"/>
                <a:gd name="T51" fmla="*/ 1070324367 h 115"/>
                <a:gd name="T52" fmla="*/ 591420423 w 141"/>
                <a:gd name="T53" fmla="*/ 1005175276 h 115"/>
                <a:gd name="T54" fmla="*/ 591420423 w 141"/>
                <a:gd name="T55" fmla="*/ 986559507 h 115"/>
                <a:gd name="T56" fmla="*/ 526734527 w 141"/>
                <a:gd name="T57" fmla="*/ 670115834 h 115"/>
                <a:gd name="T58" fmla="*/ 693071426 w 141"/>
                <a:gd name="T59" fmla="*/ 502586113 h 115"/>
                <a:gd name="T60" fmla="*/ 840925771 w 141"/>
                <a:gd name="T61" fmla="*/ 670115834 h 115"/>
                <a:gd name="T62" fmla="*/ 933335497 w 141"/>
                <a:gd name="T63" fmla="*/ 698036437 h 115"/>
                <a:gd name="T64" fmla="*/ 1229047229 w 141"/>
                <a:gd name="T65" fmla="*/ 698036437 h 115"/>
                <a:gd name="T66" fmla="*/ 1302974402 w 141"/>
                <a:gd name="T67" fmla="*/ 642195231 h 115"/>
                <a:gd name="T68" fmla="*/ 1247529782 w 141"/>
                <a:gd name="T69" fmla="*/ 558430370 h 1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1"/>
                <a:gd name="T106" fmla="*/ 0 h 115"/>
                <a:gd name="T107" fmla="*/ 141 w 141"/>
                <a:gd name="T108" fmla="*/ 115 h 1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1" h="115">
                  <a:moveTo>
                    <a:pt x="135" y="60"/>
                  </a:moveTo>
                  <a:cubicBezTo>
                    <a:pt x="134" y="60"/>
                    <a:pt x="133" y="60"/>
                    <a:pt x="133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4" y="35"/>
                    <a:pt x="96" y="36"/>
                    <a:pt x="98" y="36"/>
                  </a:cubicBezTo>
                  <a:cubicBezTo>
                    <a:pt x="101" y="36"/>
                    <a:pt x="104" y="33"/>
                    <a:pt x="104" y="30"/>
                  </a:cubicBezTo>
                  <a:cubicBezTo>
                    <a:pt x="104" y="28"/>
                    <a:pt x="103" y="26"/>
                    <a:pt x="102" y="25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1" y="1"/>
                    <a:pt x="79" y="0"/>
                    <a:pt x="7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29" y="14"/>
                    <a:pt x="28" y="15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3" y="33"/>
                    <a:pt x="2" y="34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3" y="44"/>
                    <a:pt x="5" y="44"/>
                    <a:pt x="6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40" y="44"/>
                    <a:pt x="40" y="38"/>
                    <a:pt x="40" y="3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38" y="62"/>
                    <a:pt x="40" y="69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50" y="113"/>
                    <a:pt x="53" y="115"/>
                    <a:pt x="57" y="115"/>
                  </a:cubicBezTo>
                  <a:cubicBezTo>
                    <a:pt x="61" y="115"/>
                    <a:pt x="64" y="112"/>
                    <a:pt x="64" y="108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4" y="75"/>
                    <a:pt x="101" y="75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6" y="75"/>
                    <a:pt x="140" y="73"/>
                    <a:pt x="141" y="69"/>
                  </a:cubicBezTo>
                  <a:cubicBezTo>
                    <a:pt x="141" y="65"/>
                    <a:pt x="139" y="61"/>
                    <a:pt x="135" y="60"/>
                  </a:cubicBez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01" name="文本框 29"/>
          <p:cNvSpPr>
            <a:spLocks noChangeArrowheads="1"/>
          </p:cNvSpPr>
          <p:nvPr/>
        </p:nvSpPr>
        <p:spPr bwMode="auto">
          <a:xfrm>
            <a:off x="1854131" y="5661432"/>
            <a:ext cx="944479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MLB 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即時數據採集系統作為</a:t>
            </a:r>
            <a:r>
              <a:rPr lang="en-US" altLang="zh-CN" sz="20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IIDM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的子系統，承擔了</a:t>
            </a:r>
            <a:r>
              <a:rPr lang="en-US" altLang="zh-CN" sz="20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IIDM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核心功能，它不僅僅只是將產線工站的資料打包回收，更多的是解析測試資料，建立起資料庫提高資料重複利用價值，逐步向大數據概念邁進。</a:t>
            </a:r>
            <a:endParaRPr lang="zh-CN" altLang="en-US" dirty="0">
              <a:solidFill>
                <a:srgbClr val="3F3F3F"/>
              </a:solidFill>
              <a:latin typeface="黑体" pitchFamily="49" charset="-122"/>
              <a:ea typeface="黑体" pitchFamily="49" charset="-122"/>
              <a:sym typeface="微软雅黑" pitchFamily="34" charset="-122"/>
            </a:endParaRPr>
          </a:p>
        </p:txBody>
      </p:sp>
      <p:grpSp>
        <p:nvGrpSpPr>
          <p:cNvPr id="8195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8206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207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208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8196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8203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204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8205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17" name="组合 3"/>
          <p:cNvGrpSpPr>
            <a:grpSpLocks/>
          </p:cNvGrpSpPr>
          <p:nvPr/>
        </p:nvGrpSpPr>
        <p:grpSpPr bwMode="auto">
          <a:xfrm>
            <a:off x="2878138" y="0"/>
            <a:ext cx="922337" cy="550863"/>
            <a:chOff x="0" y="0"/>
            <a:chExt cx="1165289" cy="968188"/>
          </a:xfrm>
        </p:grpSpPr>
        <p:sp>
          <p:nvSpPr>
            <p:cNvPr id="18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19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20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21" name="组合 22"/>
          <p:cNvGrpSpPr>
            <a:grpSpLocks/>
          </p:cNvGrpSpPr>
          <p:nvPr/>
        </p:nvGrpSpPr>
        <p:grpSpPr bwMode="auto">
          <a:xfrm>
            <a:off x="8623300" y="0"/>
            <a:ext cx="923925" cy="550863"/>
            <a:chOff x="0" y="0"/>
            <a:chExt cx="1165289" cy="968188"/>
          </a:xfrm>
        </p:grpSpPr>
        <p:sp>
          <p:nvSpPr>
            <p:cNvPr id="22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23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24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sp>
        <p:nvSpPr>
          <p:cNvPr id="25" name="平行四边形 30"/>
          <p:cNvSpPr>
            <a:spLocks noChangeArrowheads="1"/>
          </p:cNvSpPr>
          <p:nvPr/>
        </p:nvSpPr>
        <p:spPr bwMode="auto">
          <a:xfrm rot="7676462" flipH="1">
            <a:off x="4389278" y="-721311"/>
            <a:ext cx="3354491" cy="2544348"/>
          </a:xfrm>
          <a:prstGeom prst="parallelogram">
            <a:avLst>
              <a:gd name="adj" fmla="val 77846"/>
            </a:avLst>
          </a:prstGeom>
          <a:solidFill>
            <a:srgbClr val="2027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6" name="文本框 24"/>
          <p:cNvSpPr>
            <a:spLocks noChangeArrowheads="1"/>
          </p:cNvSpPr>
          <p:nvPr/>
        </p:nvSpPr>
        <p:spPr bwMode="auto">
          <a:xfrm>
            <a:off x="5319449" y="158953"/>
            <a:ext cx="20185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Calibri" pitchFamily="34" charset="0"/>
                <a:sym typeface="Calibri" pitchFamily="34" charset="0"/>
              </a:rPr>
              <a:t>  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推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廣擴展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姚体" pitchFamily="2" charset="-122"/>
            </a:endParaRPr>
          </a:p>
        </p:txBody>
      </p:sp>
      <p:sp>
        <p:nvSpPr>
          <p:cNvPr id="27" name="文本框 23"/>
          <p:cNvSpPr>
            <a:spLocks noChangeArrowheads="1"/>
          </p:cNvSpPr>
          <p:nvPr/>
        </p:nvSpPr>
        <p:spPr bwMode="auto">
          <a:xfrm>
            <a:off x="4778504" y="66619"/>
            <a:ext cx="10761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  </a:t>
            </a:r>
            <a:r>
              <a:rPr lang="en-US" altLang="zh-CN" sz="4400" b="1" dirty="0" smtClean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4</a:t>
            </a:r>
            <a:endParaRPr lang="zh-CN" altLang="en-US" sz="4400" b="1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-6077854" y="1348036"/>
            <a:ext cx="18213600" cy="4015900"/>
            <a:chOff x="-6071500" y="1443286"/>
            <a:chExt cx="18213600" cy="4015900"/>
          </a:xfrm>
        </p:grpSpPr>
        <p:pic>
          <p:nvPicPr>
            <p:cNvPr id="40" name="图片 39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6" y="1455986"/>
              <a:ext cx="6058800" cy="4003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1" name="图片 40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300" y="1443286"/>
              <a:ext cx="6058800" cy="4003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2" name="图片 4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71500" y="1455986"/>
              <a:ext cx="6058800" cy="4003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50208 -1.85185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3182</TotalTime>
  <Pages>0</Pages>
  <Words>1060</Words>
  <Characters>0</Characters>
  <Application>Microsoft Office PowerPoint</Application>
  <DocSecurity>0</DocSecurity>
  <PresentationFormat>自定义</PresentationFormat>
  <Lines>0</Lines>
  <Paragraphs>145</Paragraphs>
  <Slides>14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</cp:lastModifiedBy>
  <cp:revision>256</cp:revision>
  <dcterms:created xsi:type="dcterms:W3CDTF">2015-07-20T22:18:00Z</dcterms:created>
  <dcterms:modified xsi:type="dcterms:W3CDTF">2017-12-02T10:47:57Z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2052-9.1.0.5119</vt:lpwstr>
  </property>
</Properties>
</file>